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ph type="sldImg"/>
          </p:nvPr>
        </p:nvSpPr>
        <p:spPr>
          <a:xfrm>
            <a:off x="1143000" y="685800"/>
            <a:ext cx="4572000" cy="3429000"/>
          </a:xfrm>
          <a:prstGeom prst="rect">
            <a:avLst/>
          </a:prstGeom>
        </p:spPr>
        <p:txBody>
          <a:bodyPr/>
          <a:lstStyle/>
          <a:p>
            <a:pPr/>
          </a:p>
        </p:txBody>
      </p:sp>
      <p:sp>
        <p:nvSpPr>
          <p:cNvPr id="142" name="Shape 14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9" rIns="45719"/>
          <a:lstStyle/>
          <a:p>
            <a:pPr/>
          </a:p>
        </p:txBody>
      </p:sp>
      <p:sp>
        <p:nvSpPr>
          <p:cNvPr id="16" name="Shape 16"/>
          <p:cNvSpPr/>
          <p:nvPr/>
        </p:nvSpPr>
        <p:spPr>
          <a:xfrm>
            <a:off x="685800" y="5943600"/>
            <a:ext cx="7772400" cy="0"/>
          </a:xfrm>
          <a:prstGeom prst="line">
            <a:avLst/>
          </a:prstGeom>
          <a:ln>
            <a:solidFill>
              <a:schemeClr val="accent2"/>
            </a:solidFill>
          </a:ln>
        </p:spPr>
        <p:txBody>
          <a:bodyPr lIns="45719" rIns="45719"/>
          <a:lstStyle/>
          <a:p>
            <a:pPr/>
          </a:p>
        </p:txBody>
      </p:sp>
      <p:sp>
        <p:nvSpPr>
          <p:cNvPr id="17" name="Shape 17"/>
          <p:cNvSpPr/>
          <p:nvPr/>
        </p:nvSpPr>
        <p:spPr>
          <a:xfrm>
            <a:off x="4919662" y="568325"/>
            <a:ext cx="2640013"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endParaRPr>
              <a:latin typeface="+mn-lt"/>
              <a:ea typeface="+mn-ea"/>
              <a:cs typeface="+mn-cs"/>
              <a:sym typeface="Times New Roman"/>
            </a:endParaRP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8" name="Shape 18"/>
          <p:cNvSpPr/>
          <p:nvPr>
            <p:ph type="title"/>
          </p:nvPr>
        </p:nvSpPr>
        <p:spPr>
          <a:xfrm>
            <a:off x="685800" y="1981200"/>
            <a:ext cx="7772400" cy="1143000"/>
          </a:xfrm>
          <a:prstGeom prst="rect">
            <a:avLst/>
          </a:prstGeom>
        </p:spPr>
        <p:txBody>
          <a:bodyPr>
            <a:normAutofit fontScale="100000" lnSpcReduction="0"/>
          </a:bodyPr>
          <a:lstStyle>
            <a:lvl1pPr algn="ctr"/>
          </a:lstStyle>
          <a:p>
            <a:pPr/>
            <a:r>
              <a:t>Title Text</a:t>
            </a:r>
          </a:p>
        </p:txBody>
      </p:sp>
      <p:sp>
        <p:nvSpPr>
          <p:cNvPr id="19" name="Shape 19"/>
          <p:cNvSpPr/>
          <p:nvPr>
            <p:ph type="body" sz="quarter" idx="1"/>
          </p:nvPr>
        </p:nvSpPr>
        <p:spPr>
          <a:xfrm>
            <a:off x="1371600" y="3429000"/>
            <a:ext cx="6400800" cy="914400"/>
          </a:xfrm>
          <a:prstGeom prst="rect">
            <a:avLst/>
          </a:prstGeom>
        </p:spPr>
        <p:txBody>
          <a:bodyPr>
            <a:normAutofit fontScale="100000" lnSpcReduction="0"/>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5" indent="-233795"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9" indent="-205739"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sldNum" sz="quarter" idx="2"/>
          </p:nvPr>
        </p:nvSpPr>
        <p:spPr>
          <a:xfrm>
            <a:off x="5486400" y="6356350"/>
            <a:ext cx="21336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9" name="Shape 99"/>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100" name="Shape 100"/>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8" name="Shape 108"/>
          <p:cNvSpPr/>
          <p:nvPr>
            <p:ph type="title"/>
          </p:nvPr>
        </p:nvSpPr>
        <p:spPr>
          <a:xfrm>
            <a:off x="6515100" y="115887"/>
            <a:ext cx="1943100" cy="5903914"/>
          </a:xfrm>
          <a:prstGeom prst="rect">
            <a:avLst/>
          </a:prstGeom>
        </p:spPr>
        <p:txBody>
          <a:bodyPr>
            <a:normAutofit fontScale="100000" lnSpcReduction="0"/>
          </a:bodyPr>
          <a:lstStyle/>
          <a:p>
            <a:pPr/>
            <a:r>
              <a:t>Title Text</a:t>
            </a:r>
          </a:p>
        </p:txBody>
      </p:sp>
      <p:sp>
        <p:nvSpPr>
          <p:cNvPr id="109" name="Shape 109"/>
          <p:cNvSpPr/>
          <p:nvPr>
            <p:ph type="body" idx="1"/>
          </p:nvPr>
        </p:nvSpPr>
        <p:spPr>
          <a:xfrm>
            <a:off x="685800" y="115887"/>
            <a:ext cx="5676900" cy="5903914"/>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17"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118" name="Shape 118"/>
          <p:cNvSpPr/>
          <p:nvPr/>
        </p:nvSpPr>
        <p:spPr>
          <a:xfrm>
            <a:off x="685800" y="6248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19" name="Shape 119"/>
          <p:cNvSpPr/>
          <p:nvPr/>
        </p:nvSpPr>
        <p:spPr>
          <a:xfrm>
            <a:off x="685800" y="10541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20" name="Shape 120"/>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121" name="Shape 121"/>
          <p:cNvSpPr/>
          <p:nvPr>
            <p:ph type="body" idx="1"/>
          </p:nvPr>
        </p:nvSpPr>
        <p:spPr>
          <a:xfrm>
            <a:off x="685800" y="1238250"/>
            <a:ext cx="7772400" cy="4781550"/>
          </a:xfrm>
          <a:prstGeom prst="rect">
            <a:avLst/>
          </a:prstGeom>
        </p:spPr>
        <p:txBody>
          <a:bodyPr>
            <a:normAutofit fontScale="100000" lnSpcReduction="0"/>
          </a:bodyPr>
          <a:lstStyle>
            <a:lvl1pPr>
              <a:buBlip>
                <a:blip r:embed="rId3"/>
              </a:buBlip>
            </a:lvl1pPr>
            <a:lvl2pPr marL="768926" indent="-311726">
              <a:buBlip>
                <a:blip r:embed="rId4"/>
              </a:buBlip>
            </a:lvl2pPr>
            <a:lvl3pPr marL="1188719" indent="-274319">
              <a:buBlip>
                <a:blip r:embed="rId5"/>
              </a:buBlip>
            </a:lvl3pPr>
          </a:lstStyle>
          <a:p>
            <a:pPr/>
            <a:r>
              <a:t>Body Level One</a:t>
            </a:r>
          </a:p>
          <a:p>
            <a:pPr lvl="1"/>
            <a:r>
              <a:t>Body Level Two</a:t>
            </a:r>
          </a:p>
          <a:p>
            <a:pPr lvl="2"/>
            <a:r>
              <a:t>Body Level Three</a:t>
            </a:r>
          </a:p>
          <a:p>
            <a:pPr lvl="3"/>
            <a:r>
              <a:t>Body Level Four</a:t>
            </a:r>
          </a:p>
          <a:p>
            <a:pPr lvl="4"/>
            <a:r>
              <a:t>Body Level Five</a:t>
            </a:r>
          </a:p>
        </p:txBody>
      </p:sp>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29"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30" name="Shape 130"/>
          <p:cNvSpPr/>
          <p:nvPr/>
        </p:nvSpPr>
        <p:spPr>
          <a:xfrm>
            <a:off x="685800" y="16764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31" name="Shape 131"/>
          <p:cNvSpPr/>
          <p:nvPr/>
        </p:nvSpPr>
        <p:spPr>
          <a:xfrm>
            <a:off x="685800" y="5943600"/>
            <a:ext cx="7772400" cy="0"/>
          </a:xfrm>
          <a:prstGeom prst="line">
            <a:avLst/>
          </a:prstGeom>
          <a:ln>
            <a:solidFill>
              <a:schemeClr val="accent2"/>
            </a:solidFill>
          </a:ln>
        </p:spPr>
        <p:txBody>
          <a:bodyPr lIns="45719" rIns="45719"/>
          <a:lstStyle/>
          <a:p>
            <a:pPr>
              <a:defRPr>
                <a:latin typeface="+mn-lt"/>
                <a:ea typeface="+mn-ea"/>
                <a:cs typeface="+mn-cs"/>
                <a:sym typeface="Times New Roman"/>
              </a:defRPr>
            </a:pPr>
          </a:p>
        </p:txBody>
      </p:sp>
      <p:sp>
        <p:nvSpPr>
          <p:cNvPr id="132" name="Shape 132"/>
          <p:cNvSpPr/>
          <p:nvPr/>
        </p:nvSpPr>
        <p:spPr>
          <a:xfrm>
            <a:off x="4919662" y="568325"/>
            <a:ext cx="2640014"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33" name="Shape 133"/>
          <p:cNvSpPr/>
          <p:nvPr>
            <p:ph type="title"/>
          </p:nvPr>
        </p:nvSpPr>
        <p:spPr>
          <a:xfrm>
            <a:off x="685800" y="1981200"/>
            <a:ext cx="7772400" cy="1143000"/>
          </a:xfrm>
          <a:prstGeom prst="rect">
            <a:avLst/>
          </a:prstGeom>
        </p:spPr>
        <p:txBody>
          <a:bodyPr>
            <a:normAutofit fontScale="100000" lnSpcReduction="0"/>
          </a:bodyPr>
          <a:lstStyle>
            <a:lvl1pPr algn="ctr"/>
          </a:lstStyle>
          <a:p>
            <a:pPr/>
            <a:r>
              <a:t>Title Text</a:t>
            </a:r>
          </a:p>
        </p:txBody>
      </p:sp>
      <p:sp>
        <p:nvSpPr>
          <p:cNvPr id="134" name="Shape 134"/>
          <p:cNvSpPr/>
          <p:nvPr>
            <p:ph type="body" sz="quarter" idx="1"/>
          </p:nvPr>
        </p:nvSpPr>
        <p:spPr>
          <a:xfrm>
            <a:off x="1371600" y="3429000"/>
            <a:ext cx="6400800" cy="914400"/>
          </a:xfrm>
          <a:prstGeom prst="rect">
            <a:avLst/>
          </a:prstGeom>
        </p:spPr>
        <p:txBody>
          <a:bodyPr>
            <a:normAutofit fontScale="100000" lnSpcReduction="0"/>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4" indent="-233794"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8" indent="-205738"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5" name="Shape 135"/>
          <p:cNvSpPr/>
          <p:nvPr>
            <p:ph type="sldNum" sz="quarter" idx="2"/>
          </p:nvPr>
        </p:nvSpPr>
        <p:spPr>
          <a:xfrm>
            <a:off x="6421209" y="6356350"/>
            <a:ext cx="263982" cy="26924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Shape 27"/>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28" name="Shape 28"/>
          <p:cNvSpPr/>
          <p:nvPr>
            <p:ph type="body" idx="1"/>
          </p:nvPr>
        </p:nvSpPr>
        <p:spPr>
          <a:xfrm>
            <a:off x="685800" y="1238250"/>
            <a:ext cx="7772400" cy="4781550"/>
          </a:xfrm>
          <a:prstGeom prst="rect">
            <a:avLst/>
          </a:prstGeom>
        </p:spPr>
        <p:txBody>
          <a:bodyPr>
            <a:normAutofit fontScale="100000" lnSpcReduction="0"/>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6" name="Shape 36"/>
          <p:cNvSpPr/>
          <p:nvPr>
            <p:ph type="title"/>
          </p:nvPr>
        </p:nvSpPr>
        <p:spPr>
          <a:xfrm>
            <a:off x="722312" y="4406900"/>
            <a:ext cx="7772401" cy="1362075"/>
          </a:xfrm>
          <a:prstGeom prst="rect">
            <a:avLst/>
          </a:prstGeom>
        </p:spPr>
        <p:txBody>
          <a:bodyPr anchor="t">
            <a:normAutofit fontScale="100000" lnSpcReduction="0"/>
          </a:bodyPr>
          <a:lstStyle>
            <a:lvl1pPr>
              <a:defRPr b="1" cap="all" sz="4000"/>
            </a:lvl1pPr>
          </a:lstStyle>
          <a:p>
            <a:pPr/>
            <a:r>
              <a:t>Title Text</a:t>
            </a:r>
          </a:p>
        </p:txBody>
      </p:sp>
      <p:sp>
        <p:nvSpPr>
          <p:cNvPr id="37" name="Shape 37"/>
          <p:cNvSpPr/>
          <p:nvPr>
            <p:ph type="body" sz="quarter" idx="1"/>
          </p:nvPr>
        </p:nvSpPr>
        <p:spPr>
          <a:xfrm>
            <a:off x="722312" y="2906713"/>
            <a:ext cx="7772401" cy="1500188"/>
          </a:xfrm>
          <a:prstGeom prst="rect">
            <a:avLst/>
          </a:prstGeom>
        </p:spPr>
        <p:txBody>
          <a:bodyPr anchor="b">
            <a:normAutofit fontScale="100000" lnSpcReduction="0"/>
          </a:bodyPr>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5" name="Shape 45"/>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46" name="Shape 46"/>
          <p:cNvSpPr/>
          <p:nvPr>
            <p:ph type="body" sz="half" idx="1"/>
          </p:nvPr>
        </p:nvSpPr>
        <p:spPr>
          <a:xfrm>
            <a:off x="685800" y="1238250"/>
            <a:ext cx="3810000" cy="4781550"/>
          </a:xfrm>
          <a:prstGeom prst="rect">
            <a:avLst/>
          </a:prstGeom>
        </p:spPr>
        <p:txBody>
          <a:bodyPr>
            <a:normAutofit fontScale="100000" lnSpcReduction="0"/>
          </a:bodyPr>
          <a:lstStyle>
            <a:lvl1pPr>
              <a:spcBef>
                <a:spcPts val="600"/>
              </a:spcBef>
              <a:buBlip>
                <a:blip r:embed="rId2"/>
              </a:buBlip>
              <a:defRPr sz="2800"/>
            </a:lvl1pPr>
            <a:lvl2pPr marL="790575" indent="-333375">
              <a:spcBef>
                <a:spcPts val="600"/>
              </a:spcBef>
              <a:buBlip>
                <a:blip r:embed="rId3"/>
              </a:buBlip>
              <a:defRPr sz="2800"/>
            </a:lvl2pPr>
            <a:lvl3pPr marL="1234439" indent="-320039">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7" name="Shape 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4" name="Shape 54"/>
          <p:cNvSpPr/>
          <p:nvPr>
            <p:ph type="title"/>
          </p:nvPr>
        </p:nvSpPr>
        <p:spPr>
          <a:xfrm>
            <a:off x="457200" y="274638"/>
            <a:ext cx="8229600" cy="1143001"/>
          </a:xfrm>
          <a:prstGeom prst="rect">
            <a:avLst/>
          </a:prstGeom>
        </p:spPr>
        <p:txBody>
          <a:bodyPr>
            <a:normAutofit fontScale="100000" lnSpcReduction="0"/>
          </a:bodyPr>
          <a:lstStyle/>
          <a:p>
            <a:pPr/>
            <a:r>
              <a:t>Title Text</a:t>
            </a:r>
          </a:p>
        </p:txBody>
      </p:sp>
      <p:sp>
        <p:nvSpPr>
          <p:cNvPr id="55" name="Shape 55"/>
          <p:cNvSpPr/>
          <p:nvPr>
            <p:ph type="body" sz="quarter" idx="1"/>
          </p:nvPr>
        </p:nvSpPr>
        <p:spPr>
          <a:xfrm>
            <a:off x="457200" y="1535112"/>
            <a:ext cx="4040188" cy="639763"/>
          </a:xfrm>
          <a:prstGeom prst="rect">
            <a:avLst/>
          </a:prstGeom>
        </p:spPr>
        <p:txBody>
          <a:bodyPr anchor="b">
            <a:normAutofit fontScale="100000" lnSpcReduction="0"/>
          </a:bodyPr>
          <a:lstStyle>
            <a:lvl1pPr marL="0" indent="0">
              <a:buSzTx/>
              <a:buNone/>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4645025" y="1535112"/>
            <a:ext cx="4041775" cy="639763"/>
          </a:xfrm>
          <a:prstGeom prst="rect">
            <a:avLst/>
          </a:prstGeom>
        </p:spPr>
        <p:txBody>
          <a:bodyPr anchor="b">
            <a:normAutofit fontScale="100000" lnSpcReduction="0"/>
          </a:bodyPr>
          <a:lstStyle/>
          <a:p>
            <a:pPr marL="0" indent="0">
              <a:buSzTx/>
              <a:buNone/>
              <a:defRPr b="1"/>
            </a:pP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4" name="Shape 64"/>
          <p:cNvSpPr/>
          <p:nvPr>
            <p:ph type="title"/>
          </p:nvPr>
        </p:nvSpPr>
        <p:spPr>
          <a:xfrm>
            <a:off x="1698625" y="115887"/>
            <a:ext cx="5678488" cy="838201"/>
          </a:xfrm>
          <a:prstGeom prst="rect">
            <a:avLst/>
          </a:prstGeom>
        </p:spPr>
        <p:txBody>
          <a:bodyPr>
            <a:normAutofit fontScale="100000" lnSpcReduction="0"/>
          </a:body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9" name="Shape 79"/>
          <p:cNvSpPr/>
          <p:nvPr>
            <p:ph type="title"/>
          </p:nvPr>
        </p:nvSpPr>
        <p:spPr>
          <a:xfrm>
            <a:off x="457200" y="273050"/>
            <a:ext cx="3008314" cy="1162050"/>
          </a:xfrm>
          <a:prstGeom prst="rect">
            <a:avLst/>
          </a:prstGeom>
        </p:spPr>
        <p:txBody>
          <a:bodyPr anchor="b">
            <a:normAutofit fontScale="100000" lnSpcReduction="0"/>
          </a:bodyPr>
          <a:lstStyle>
            <a:lvl1pPr>
              <a:defRPr b="1" sz="2000"/>
            </a:lvl1pPr>
          </a:lstStyle>
          <a:p>
            <a:pPr/>
            <a:r>
              <a:t>Title Text</a:t>
            </a:r>
          </a:p>
        </p:txBody>
      </p:sp>
      <p:sp>
        <p:nvSpPr>
          <p:cNvPr id="80" name="Shape 80"/>
          <p:cNvSpPr/>
          <p:nvPr>
            <p:ph type="body" idx="1"/>
          </p:nvPr>
        </p:nvSpPr>
        <p:spPr>
          <a:xfrm>
            <a:off x="3575050" y="273050"/>
            <a:ext cx="5111750" cy="5853113"/>
          </a:xfrm>
          <a:prstGeom prst="rect">
            <a:avLst/>
          </a:prstGeom>
        </p:spPr>
        <p:txBody>
          <a:bodyPr>
            <a:normAutofit fontScale="100000" lnSpcReduction="0"/>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body" sz="half" idx="13"/>
          </p:nvPr>
        </p:nvSpPr>
        <p:spPr>
          <a:xfrm>
            <a:off x="457199" y="1435100"/>
            <a:ext cx="3008315" cy="4691063"/>
          </a:xfrm>
          <a:prstGeom prst="rect">
            <a:avLst/>
          </a:prstGeom>
        </p:spPr>
        <p:txBody>
          <a:bodyPr>
            <a:normAutofit fontScale="100000" lnSpcReduction="0"/>
          </a:bodyPr>
          <a:lstStyle/>
          <a:p>
            <a:pPr marL="0" indent="0">
              <a:spcBef>
                <a:spcPts val="300"/>
              </a:spcBef>
              <a:buSzTx/>
              <a:buNone/>
              <a:defRPr sz="1400"/>
            </a:pPr>
          </a:p>
        </p:txBody>
      </p:sp>
      <p:sp>
        <p:nvSpPr>
          <p:cNvPr id="82" name="Shape 8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9" name="Shape 89"/>
          <p:cNvSpPr/>
          <p:nvPr>
            <p:ph type="title"/>
          </p:nvPr>
        </p:nvSpPr>
        <p:spPr>
          <a:xfrm>
            <a:off x="1792288" y="4800600"/>
            <a:ext cx="5486401" cy="566738"/>
          </a:xfrm>
          <a:prstGeom prst="rect">
            <a:avLst/>
          </a:prstGeom>
        </p:spPr>
        <p:txBody>
          <a:bodyPr anchor="b">
            <a:normAutofit fontScale="100000" lnSpcReduction="0"/>
          </a:bodyPr>
          <a:lstStyle>
            <a:lvl1pPr>
              <a:defRPr b="1" sz="2000"/>
            </a:lvl1pPr>
          </a:lstStyle>
          <a:p>
            <a:pPr/>
            <a:r>
              <a:t>Title Text</a:t>
            </a:r>
          </a:p>
        </p:txBody>
      </p:sp>
      <p:sp>
        <p:nvSpPr>
          <p:cNvPr id="90" name="Shape 90"/>
          <p:cNvSpPr/>
          <p:nvPr>
            <p:ph type="pic" sz="half" idx="13"/>
          </p:nvPr>
        </p:nvSpPr>
        <p:spPr>
          <a:xfrm>
            <a:off x="1792288" y="612775"/>
            <a:ext cx="5486401" cy="4114800"/>
          </a:xfrm>
          <a:prstGeom prst="rect">
            <a:avLst/>
          </a:prstGeom>
        </p:spPr>
        <p:txBody>
          <a:bodyPr lIns="91439" rIns="91439"/>
          <a:lstStyle/>
          <a:p>
            <a:pPr/>
          </a:p>
        </p:txBody>
      </p:sp>
      <p:sp>
        <p:nvSpPr>
          <p:cNvPr id="91" name="Shape 91"/>
          <p:cNvSpPr/>
          <p:nvPr>
            <p:ph type="body" sz="quarter" idx="1"/>
          </p:nvPr>
        </p:nvSpPr>
        <p:spPr>
          <a:xfrm>
            <a:off x="1792288" y="5367337"/>
            <a:ext cx="5486401" cy="804863"/>
          </a:xfrm>
          <a:prstGeom prst="rect">
            <a:avLst/>
          </a:prstGeom>
        </p:spPr>
        <p:txBody>
          <a:bodyPr>
            <a:normAutofit fontScale="100000" lnSpcReduction="0"/>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9" rIns="45719"/>
          <a:lstStyle/>
          <a:p>
            <a:pPr/>
          </a:p>
        </p:txBody>
      </p:sp>
      <p:sp>
        <p:nvSpPr>
          <p:cNvPr id="4" name="Shape 4"/>
          <p:cNvSpPr/>
          <p:nvPr/>
        </p:nvSpPr>
        <p:spPr>
          <a:xfrm>
            <a:off x="685800" y="1054100"/>
            <a:ext cx="7772400" cy="0"/>
          </a:xfrm>
          <a:prstGeom prst="line">
            <a:avLst/>
          </a:prstGeom>
          <a:ln>
            <a:solidFill>
              <a:schemeClr val="accent2"/>
            </a:solidFill>
          </a:ln>
        </p:spPr>
        <p:txBody>
          <a:bodyPr lIns="45719" rIns="45719"/>
          <a:lstStyle/>
          <a:p>
            <a:pPr/>
          </a:p>
        </p:txBody>
      </p:sp>
      <p:sp>
        <p:nvSpPr>
          <p:cNvPr id="5" name="Shape 5"/>
          <p:cNvSpPr/>
          <p:nvPr>
            <p:ph type="sldNum" sz="quarter" idx="2"/>
          </p:nvPr>
        </p:nvSpPr>
        <p:spPr>
          <a:xfrm>
            <a:off x="4440009" y="6337300"/>
            <a:ext cx="263982" cy="269240"/>
          </a:xfrm>
          <a:prstGeom prst="rect">
            <a:avLst/>
          </a:prstGeom>
          <a:ln w="12700">
            <a:miter lim="400000"/>
          </a:ln>
        </p:spPr>
        <p:txBody>
          <a:bodyPr wrap="none" lIns="45719" rIns="45719">
            <a:spAutoFit/>
          </a:bodyPr>
          <a:lstStyle>
            <a:lvl1pPr algn="ctr">
              <a:defRPr sz="1200">
                <a:solidFill>
                  <a:srgbClr val="003366"/>
                </a:solidFill>
                <a:effectLst>
                  <a:outerShdw sx="100000" sy="100000" kx="0" ky="0" algn="b" rotWithShape="0" blurRad="38100" dist="38100" dir="2700000">
                    <a:srgbClr val="C0C0C0"/>
                  </a:outerShdw>
                </a:effectLst>
                <a:latin typeface="Trebuchet MS"/>
                <a:ea typeface="Trebuchet MS"/>
                <a:cs typeface="Trebuchet MS"/>
                <a:sym typeface="Trebuchet MS"/>
              </a:defRPr>
            </a:lvl1pPr>
          </a:lstStyle>
          <a:p>
            <a:pPr/>
            <a:fld id="{86CB4B4D-7CA3-9044-876B-883B54F8677D}" type="slidenum"/>
          </a:p>
        </p:txBody>
      </p:sp>
      <p:sp>
        <p:nvSpPr>
          <p:cNvPr id="6" name="Shape 6"/>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7" name="Shape 7"/>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buBlip>
                <a:blip r:embed="rId3"/>
              </a:buBlip>
            </a:lvl1pPr>
            <a:lvl2pPr>
              <a:buBlip>
                <a:blip r:embed="rId4"/>
              </a:buBlip>
            </a:lvl2pPr>
            <a:lvl3pPr>
              <a:buBlip>
                <a:blip r:embed="rId5"/>
              </a:buBlip>
            </a:lvl3p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3"/>
        </a:buBlip>
        <a:tabLst/>
        <a:defRPr b="0" baseline="0" cap="none" i="0" spc="0" strike="noStrike" sz="2400" u="none">
          <a:ln>
            <a:noFill/>
          </a:ln>
          <a:solidFill>
            <a:srgbClr val="000000"/>
          </a:solidFill>
          <a:uFillTx/>
          <a:latin typeface="Arial"/>
          <a:ea typeface="Arial"/>
          <a:cs typeface="Arial"/>
          <a:sym typeface="Arial"/>
        </a:defRPr>
      </a:lvl1pPr>
      <a:lvl2pPr marL="768927" marR="0" indent="-311727" algn="l" defTabSz="914400" rtl="0" latinLnBrk="0">
        <a:lnSpc>
          <a:spcPct val="100000"/>
        </a:lnSpc>
        <a:spcBef>
          <a:spcPts val="500"/>
        </a:spcBef>
        <a:spcAft>
          <a:spcPts val="0"/>
        </a:spcAft>
        <a:buClrTx/>
        <a:buSzPct val="75000"/>
        <a:buFontTx/>
        <a:buBlip>
          <a:blip r:embed="rId4"/>
        </a:buBlip>
        <a:tabLst/>
        <a:defRPr b="0" baseline="0" cap="none" i="0" spc="0" strike="noStrike" sz="2400" u="none">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5"/>
        </a:buBlip>
        <a:tabLst/>
        <a:defRPr b="0" baseline="0" cap="none" i="0" spc="0" strike="noStrike" sz="2400" u="none">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 Id="rId3" Type="http://schemas.openxmlformats.org/officeDocument/2006/relationships/image" Target="../media/image3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xfrm>
            <a:off x="685800" y="2101850"/>
            <a:ext cx="7772400" cy="889000"/>
          </a:xfrm>
          <a:prstGeom prst="rect">
            <a:avLst/>
          </a:prstGeom>
        </p:spPr>
        <p:txBody>
          <a:bodyPr/>
          <a:lstStyle>
            <a:lvl1pPr>
              <a:defRPr sz="3200"/>
            </a:lvl1pPr>
          </a:lstStyle>
          <a:p>
            <a:pPr/>
            <a:r>
              <a:t>Power Enjoy Project</a:t>
            </a:r>
          </a:p>
        </p:txBody>
      </p:sp>
      <p:sp>
        <p:nvSpPr>
          <p:cNvPr id="145" name="Shape 145"/>
          <p:cNvSpPr/>
          <p:nvPr>
            <p:ph type="body" sz="quarter" idx="1"/>
          </p:nvPr>
        </p:nvSpPr>
        <p:spPr>
          <a:xfrm>
            <a:off x="6431361" y="5013176"/>
            <a:ext cx="2023645" cy="914401"/>
          </a:xfrm>
          <a:prstGeom prst="rect">
            <a:avLst/>
          </a:prstGeom>
        </p:spPr>
        <p:txBody>
          <a:bodyPr/>
          <a:lstStyle/>
          <a:p>
            <a:pPr algn="l" defTabSz="640079">
              <a:spcBef>
                <a:spcPts val="300"/>
              </a:spcBef>
              <a:defRPr sz="1260">
                <a:effectLst>
                  <a:outerShdw sx="100000" sy="100000" kx="0" ky="0" algn="b" rotWithShape="0" blurRad="26669" dist="26669" dir="2700000">
                    <a:srgbClr val="C0C0C0"/>
                  </a:outerShdw>
                </a:effectLst>
              </a:defRPr>
            </a:pPr>
            <a:r>
              <a:t>Team:</a:t>
            </a:r>
          </a:p>
          <a:p>
            <a:pPr algn="l" defTabSz="640079">
              <a:spcBef>
                <a:spcPts val="300"/>
              </a:spcBef>
              <a:defRPr sz="1260">
                <a:effectLst>
                  <a:outerShdw sx="100000" sy="100000" kx="0" ky="0" algn="b" rotWithShape="0" blurRad="26669" dist="26669" dir="2700000">
                    <a:srgbClr val="C0C0C0"/>
                  </a:outerShdw>
                </a:effectLst>
              </a:defRPr>
            </a:pPr>
            <a:r>
              <a:t>Marco FERNI</a:t>
            </a:r>
          </a:p>
          <a:p>
            <a:pPr algn="l" defTabSz="640079">
              <a:spcBef>
                <a:spcPts val="300"/>
              </a:spcBef>
              <a:defRPr sz="1260">
                <a:effectLst>
                  <a:outerShdw sx="100000" sy="100000" kx="0" ky="0" algn="b" rotWithShape="0" blurRad="26669" dist="26669" dir="2700000">
                    <a:srgbClr val="C0C0C0"/>
                  </a:outerShdw>
                </a:effectLst>
              </a:defRPr>
            </a:pPr>
            <a:r>
              <a:t>Angelo Claudio RE</a:t>
            </a:r>
          </a:p>
          <a:p>
            <a:pPr algn="l" defTabSz="640079">
              <a:spcBef>
                <a:spcPts val="300"/>
              </a:spcBef>
              <a:defRPr sz="1260">
                <a:effectLst>
                  <a:outerShdw sx="100000" sy="100000" kx="0" ky="0" algn="b" rotWithShape="0" blurRad="26669" dist="26669" dir="2700000">
                    <a:srgbClr val="C0C0C0"/>
                  </a:outerShdw>
                </a:effectLst>
              </a:defRPr>
            </a:pPr>
            <a:r>
              <a:t>Gabriele TERMIGNONE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hape 178"/>
          <p:cNvSpPr/>
          <p:nvPr>
            <p:ph type="title"/>
          </p:nvPr>
        </p:nvSpPr>
        <p:spPr>
          <a:xfrm>
            <a:off x="685800" y="2101850"/>
            <a:ext cx="7772400" cy="889000"/>
          </a:xfrm>
          <a:prstGeom prst="rect">
            <a:avLst/>
          </a:prstGeom>
        </p:spPr>
        <p:txBody>
          <a:bodyPr/>
          <a:lstStyle>
            <a:lvl1pPr>
              <a:defRPr sz="3200"/>
            </a:lvl1pPr>
          </a:lstStyle>
          <a:p>
            <a:pPr/>
            <a:r>
              <a:t>Goals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xfrm>
            <a:off x="1698624" y="115887"/>
            <a:ext cx="5678490" cy="838201"/>
          </a:xfrm>
          <a:prstGeom prst="rect">
            <a:avLst/>
          </a:prstGeom>
        </p:spPr>
        <p:txBody>
          <a:bodyPr/>
          <a:lstStyle/>
          <a:p>
            <a:pPr/>
            <a:r>
              <a:t>Goals (1/2)</a:t>
            </a:r>
          </a:p>
        </p:txBody>
      </p:sp>
      <p:sp>
        <p:nvSpPr>
          <p:cNvPr id="181" name="Shape 181"/>
          <p:cNvSpPr/>
          <p:nvPr>
            <p:ph type="body" idx="1"/>
          </p:nvPr>
        </p:nvSpPr>
        <p:spPr>
          <a:prstGeom prst="rect">
            <a:avLst/>
          </a:prstGeom>
        </p:spPr>
        <p:txBody>
          <a:bodyPr/>
          <a:lstStyle/>
          <a:p>
            <a:pPr>
              <a:lnSpc>
                <a:spcPct val="120000"/>
              </a:lnSpc>
              <a:buBlip>
                <a:blip r:embed="rId2"/>
              </a:buBlip>
              <a:defRPr sz="1600"/>
            </a:pPr>
            <a:r>
              <a:t>G1: </a:t>
            </a:r>
            <a:r>
              <a:t>Ensure system’s accessibility</a:t>
            </a:r>
          </a:p>
          <a:p>
            <a:pPr>
              <a:lnSpc>
                <a:spcPct val="120000"/>
              </a:lnSpc>
              <a:buBlip>
                <a:blip r:embed="rId2"/>
              </a:buBlip>
              <a:defRPr sz="1600"/>
            </a:pPr>
            <a:r>
              <a:t>G2: </a:t>
            </a:r>
            <a:r>
              <a:t>Supervisors must be able to check cars’ status</a:t>
            </a:r>
          </a:p>
          <a:p>
            <a:pPr>
              <a:lnSpc>
                <a:spcPct val="120000"/>
              </a:lnSpc>
              <a:buBlip>
                <a:blip r:embed="rId2"/>
              </a:buBlip>
              <a:defRPr sz="1600"/>
            </a:pPr>
            <a:r>
              <a:t>G3: </a:t>
            </a:r>
            <a:r>
              <a:t>Supervisor should be able to dispatch ”recharge on site” correctly</a:t>
            </a:r>
          </a:p>
          <a:p>
            <a:pPr>
              <a:lnSpc>
                <a:spcPct val="120000"/>
              </a:lnSpc>
              <a:buBlip>
                <a:blip r:embed="rId2"/>
              </a:buBlip>
              <a:defRPr sz="1600"/>
            </a:pPr>
            <a:r>
              <a:t>G4: </a:t>
            </a:r>
            <a:r>
              <a:t>Supervisor should be able to dispatch ”car recovery” correctly</a:t>
            </a:r>
          </a:p>
          <a:p>
            <a:pPr>
              <a:lnSpc>
                <a:spcPct val="120000"/>
              </a:lnSpc>
              <a:buBlip>
                <a:blip r:embed="rId2"/>
              </a:buBlip>
              <a:defRPr sz="1600"/>
            </a:pPr>
            <a:r>
              <a:t>G5: </a:t>
            </a:r>
            <a:r>
              <a:t>Guarantee the correctness of each car’s ”availability state”</a:t>
            </a:r>
          </a:p>
          <a:p>
            <a:pPr>
              <a:lnSpc>
                <a:spcPct val="120000"/>
              </a:lnSpc>
              <a:buBlip>
                <a:blip r:embed="rId2"/>
              </a:buBlip>
              <a:defRPr sz="1600"/>
            </a:pPr>
            <a:r>
              <a:t>G6: </a:t>
            </a:r>
            <a:r>
              <a:t>Allow user to find available cars within a certain distance from a specified place</a:t>
            </a:r>
          </a:p>
        </p:txBody>
      </p:sp>
      <p:sp>
        <p:nvSpPr>
          <p:cNvPr id="182" name="Shape 182"/>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xfrm>
            <a:off x="1698624" y="115887"/>
            <a:ext cx="5678490" cy="838201"/>
          </a:xfrm>
          <a:prstGeom prst="rect">
            <a:avLst/>
          </a:prstGeom>
        </p:spPr>
        <p:txBody>
          <a:bodyPr/>
          <a:lstStyle/>
          <a:p>
            <a:pPr/>
            <a:r>
              <a:t>Goals (2/2)</a:t>
            </a:r>
          </a:p>
        </p:txBody>
      </p:sp>
      <p:sp>
        <p:nvSpPr>
          <p:cNvPr id="185" name="Shape 185"/>
          <p:cNvSpPr/>
          <p:nvPr>
            <p:ph type="body" idx="1"/>
          </p:nvPr>
        </p:nvSpPr>
        <p:spPr>
          <a:prstGeom prst="rect">
            <a:avLst/>
          </a:prstGeom>
        </p:spPr>
        <p:txBody>
          <a:bodyPr/>
          <a:lstStyle/>
          <a:p>
            <a:pPr>
              <a:lnSpc>
                <a:spcPct val="120000"/>
              </a:lnSpc>
              <a:buBlip>
                <a:blip r:embed="rId2"/>
              </a:buBlip>
              <a:defRPr sz="1600"/>
            </a:pPr>
            <a:r>
              <a:t>G7: </a:t>
            </a:r>
            <a:r>
              <a:t>Allow user to reserve a single car</a:t>
            </a:r>
          </a:p>
          <a:p>
            <a:pPr>
              <a:lnSpc>
                <a:spcPct val="120000"/>
              </a:lnSpc>
              <a:buBlip>
                <a:blip r:embed="rId2"/>
              </a:buBlip>
              <a:defRPr sz="1600"/>
            </a:pPr>
            <a:r>
              <a:t>G8: </a:t>
            </a:r>
            <a:r>
              <a:t>Discourage fake and too long reservation</a:t>
            </a:r>
          </a:p>
          <a:p>
            <a:pPr>
              <a:lnSpc>
                <a:spcPct val="120000"/>
              </a:lnSpc>
              <a:buBlip>
                <a:blip r:embed="rId2"/>
              </a:buBlip>
              <a:defRPr sz="1600"/>
            </a:pPr>
            <a:r>
              <a:t>G9: </a:t>
            </a:r>
            <a:r>
              <a:t>Allow the user who reserved the car to see information about his reservation</a:t>
            </a:r>
          </a:p>
          <a:p>
            <a:pPr>
              <a:lnSpc>
                <a:spcPct val="120000"/>
              </a:lnSpc>
              <a:buBlip>
                <a:blip r:embed="rId2"/>
              </a:buBlip>
              <a:defRPr sz="1600"/>
            </a:pPr>
            <a:r>
              <a:t>G10: </a:t>
            </a:r>
            <a:r>
              <a:t>Allow only the user who reserved the car (and his passenger) to access it </a:t>
            </a:r>
          </a:p>
          <a:p>
            <a:pPr>
              <a:lnSpc>
                <a:spcPct val="120000"/>
              </a:lnSpc>
              <a:buBlip>
                <a:blip r:embed="rId2"/>
              </a:buBlip>
              <a:defRPr sz="1600"/>
            </a:pPr>
            <a:r>
              <a:t>G11: </a:t>
            </a:r>
            <a:r>
              <a:t>Guarantee the correctness of the ”cost of the trip”</a:t>
            </a:r>
          </a:p>
          <a:p>
            <a:pPr>
              <a:lnSpc>
                <a:spcPct val="120000"/>
              </a:lnSpc>
              <a:buBlip>
                <a:blip r:embed="rId2"/>
              </a:buBlip>
              <a:defRPr sz="1600"/>
            </a:pPr>
            <a:r>
              <a:t>G12: </a:t>
            </a:r>
            <a:r>
              <a:t>Guarantee the correctness of the ”virtuousness coefficient”</a:t>
            </a:r>
          </a:p>
          <a:p>
            <a:pPr>
              <a:lnSpc>
                <a:spcPct val="120000"/>
              </a:lnSpc>
              <a:buBlip>
                <a:blip r:embed="rId2"/>
              </a:buBlip>
              <a:defRPr sz="1600"/>
            </a:pPr>
            <a:r>
              <a:t>G13: </a:t>
            </a:r>
            <a:r>
              <a:t>Guarantee the correctness and the payment of the final bill</a:t>
            </a:r>
          </a:p>
          <a:p>
            <a:pPr>
              <a:lnSpc>
                <a:spcPct val="120000"/>
              </a:lnSpc>
              <a:buBlip>
                <a:blip r:embed="rId2"/>
              </a:buBlip>
              <a:defRPr sz="1600"/>
            </a:pPr>
            <a:r>
              <a:t>G14: </a:t>
            </a:r>
            <a:r>
              <a:t>Support the users saving money</a:t>
            </a:r>
          </a:p>
        </p:txBody>
      </p:sp>
      <p:sp>
        <p:nvSpPr>
          <p:cNvPr id="186" name="Shape 186"/>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Shape 189"/>
          <p:cNvSpPr/>
          <p:nvPr>
            <p:ph type="title"/>
          </p:nvPr>
        </p:nvSpPr>
        <p:spPr>
          <a:xfrm>
            <a:off x="685800" y="2101850"/>
            <a:ext cx="7772400" cy="889000"/>
          </a:xfrm>
          <a:prstGeom prst="rect">
            <a:avLst/>
          </a:prstGeom>
        </p:spPr>
        <p:txBody>
          <a:bodyPr/>
          <a:lstStyle>
            <a:lvl1pPr>
              <a:defRPr sz="3200"/>
            </a:lvl1pPr>
          </a:lstStyle>
          <a:p>
            <a:pPr/>
            <a:r>
              <a:t>Scenarios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xfrm>
            <a:off x="1698624" y="115887"/>
            <a:ext cx="5678490" cy="838201"/>
          </a:xfrm>
          <a:prstGeom prst="rect">
            <a:avLst/>
          </a:prstGeom>
        </p:spPr>
        <p:txBody>
          <a:bodyPr/>
          <a:lstStyle/>
          <a:p>
            <a:pPr/>
            <a:r>
              <a:t>Scenarios</a:t>
            </a:r>
          </a:p>
        </p:txBody>
      </p:sp>
      <p:sp>
        <p:nvSpPr>
          <p:cNvPr id="192" name="Shape 192"/>
          <p:cNvSpPr/>
          <p:nvPr>
            <p:ph type="body" idx="1"/>
          </p:nvPr>
        </p:nvSpPr>
        <p:spPr>
          <a:prstGeom prst="rect">
            <a:avLst/>
          </a:prstGeom>
        </p:spPr>
        <p:txBody>
          <a:bodyPr/>
          <a:lstStyle/>
          <a:p>
            <a:pPr marL="0" indent="0">
              <a:lnSpc>
                <a:spcPct val="120000"/>
              </a:lnSpc>
              <a:buSzTx/>
              <a:buNone/>
              <a:defRPr sz="1600"/>
            </a:pPr>
            <a:r>
              <a:t>We identified 5 possibile scenarios:</a:t>
            </a:r>
          </a:p>
          <a:p>
            <a:pPr>
              <a:lnSpc>
                <a:spcPct val="120000"/>
              </a:lnSpc>
              <a:buBlip>
                <a:blip r:embed="rId2"/>
              </a:buBlip>
              <a:defRPr sz="1600"/>
            </a:pPr>
            <a:r>
              <a:t>“Deal with the strike”: when a public transport strike forces us to find an alternative way for our travel.</a:t>
            </a:r>
          </a:p>
          <a:p>
            <a:pPr>
              <a:lnSpc>
                <a:spcPct val="120000"/>
              </a:lnSpc>
              <a:buBlip>
                <a:blip r:embed="rId2"/>
              </a:buBlip>
              <a:defRPr sz="1600"/>
            </a:pPr>
            <a:r>
              <a:t>“Friends in saving”: choosing a cheap way when no others budget-friendly choices are available.</a:t>
            </a:r>
          </a:p>
          <a:p>
            <a:pPr>
              <a:lnSpc>
                <a:spcPct val="120000"/>
              </a:lnSpc>
              <a:buBlip>
                <a:blip r:embed="rId2"/>
              </a:buBlip>
              <a:defRPr sz="1600"/>
            </a:pPr>
            <a:r>
              <a:t>“A busy businessman”: what happens when you reserve a car but don’t pick it up?</a:t>
            </a:r>
          </a:p>
          <a:p>
            <a:pPr>
              <a:lnSpc>
                <a:spcPct val="120000"/>
              </a:lnSpc>
              <a:buBlip>
                <a:blip r:embed="rId2"/>
              </a:buBlip>
              <a:defRPr sz="1600"/>
            </a:pPr>
            <a:r>
              <a:t>“Desperate housewife”: and what about people who weight more comfort than saving.</a:t>
            </a:r>
          </a:p>
          <a:p>
            <a:pPr>
              <a:lnSpc>
                <a:spcPct val="120000"/>
              </a:lnSpc>
              <a:buBlip>
                <a:blip r:embed="rId2"/>
              </a:buBlip>
              <a:defRPr sz="1600"/>
            </a:pPr>
            <a:r>
              <a:t>“A Long Road”: a typical shopping day and all of its implications.</a:t>
            </a:r>
          </a:p>
        </p:txBody>
      </p:sp>
      <p:sp>
        <p:nvSpPr>
          <p:cNvPr id="193" name="Shape 193"/>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hape 196"/>
          <p:cNvSpPr/>
          <p:nvPr>
            <p:ph type="title"/>
          </p:nvPr>
        </p:nvSpPr>
        <p:spPr>
          <a:xfrm>
            <a:off x="685800" y="2101850"/>
            <a:ext cx="7772400" cy="889000"/>
          </a:xfrm>
          <a:prstGeom prst="rect">
            <a:avLst/>
          </a:prstGeom>
        </p:spPr>
        <p:txBody>
          <a:bodyPr/>
          <a:lstStyle>
            <a:lvl1pPr>
              <a:defRPr sz="3200"/>
            </a:lvl1pPr>
          </a:lstStyle>
          <a:p>
            <a:pPr/>
            <a:r>
              <a:t>Use Case Diagram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xfrm>
            <a:off x="1698624" y="115887"/>
            <a:ext cx="5678490" cy="838201"/>
          </a:xfrm>
          <a:prstGeom prst="rect">
            <a:avLst/>
          </a:prstGeom>
        </p:spPr>
        <p:txBody>
          <a:bodyPr/>
          <a:lstStyle/>
          <a:p>
            <a:pPr/>
            <a:r>
              <a:t>Use Case </a:t>
            </a:r>
            <a:r>
              <a:t>(1/3)</a:t>
            </a:r>
            <a:r>
              <a:t> </a:t>
            </a:r>
          </a:p>
        </p:txBody>
      </p:sp>
      <p:pic>
        <p:nvPicPr>
          <p:cNvPr id="199" name="image5.png"/>
          <p:cNvPicPr>
            <a:picLocks noChangeAspect="1"/>
          </p:cNvPicPr>
          <p:nvPr/>
        </p:nvPicPr>
        <p:blipFill>
          <a:blip r:embed="rId2">
            <a:extLst/>
          </a:blip>
          <a:stretch>
            <a:fillRect/>
          </a:stretch>
        </p:blipFill>
        <p:spPr>
          <a:xfrm>
            <a:off x="926205" y="1722266"/>
            <a:ext cx="7475651" cy="3209002"/>
          </a:xfrm>
          <a:prstGeom prst="rect">
            <a:avLst/>
          </a:prstGeom>
          <a:ln w="12700">
            <a:miter lim="400000"/>
          </a:ln>
        </p:spPr>
      </p:pic>
      <p:sp>
        <p:nvSpPr>
          <p:cNvPr id="200" name="Shape 200"/>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xfrm>
            <a:off x="1698624" y="115887"/>
            <a:ext cx="5678490" cy="838201"/>
          </a:xfrm>
          <a:prstGeom prst="rect">
            <a:avLst/>
          </a:prstGeom>
        </p:spPr>
        <p:txBody>
          <a:bodyPr/>
          <a:lstStyle/>
          <a:p>
            <a:pPr/>
            <a:r>
              <a:t>Use Case </a:t>
            </a:r>
            <a:r>
              <a:t>(2/3)</a:t>
            </a:r>
            <a:r>
              <a:t> </a:t>
            </a:r>
          </a:p>
        </p:txBody>
      </p:sp>
      <p:sp>
        <p:nvSpPr>
          <p:cNvPr id="203" name="Shape 203"/>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4" name="image6.png"/>
          <p:cNvPicPr>
            <a:picLocks noChangeAspect="1"/>
          </p:cNvPicPr>
          <p:nvPr/>
        </p:nvPicPr>
        <p:blipFill>
          <a:blip r:embed="rId2">
            <a:extLst/>
          </a:blip>
          <a:stretch>
            <a:fillRect/>
          </a:stretch>
        </p:blipFill>
        <p:spPr>
          <a:xfrm>
            <a:off x="1956805" y="2082459"/>
            <a:ext cx="5046328" cy="288015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xfrm>
            <a:off x="1698624" y="115887"/>
            <a:ext cx="5678490" cy="838201"/>
          </a:xfrm>
          <a:prstGeom prst="rect">
            <a:avLst/>
          </a:prstGeom>
        </p:spPr>
        <p:txBody>
          <a:bodyPr/>
          <a:lstStyle/>
          <a:p>
            <a:pPr/>
            <a:r>
              <a:t>Use Case </a:t>
            </a:r>
            <a:r>
              <a:t>(3/3)</a:t>
            </a:r>
            <a:r>
              <a:t> </a:t>
            </a:r>
          </a:p>
        </p:txBody>
      </p:sp>
      <p:sp>
        <p:nvSpPr>
          <p:cNvPr id="207" name="Shape 207"/>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8" name="image7.png"/>
          <p:cNvPicPr>
            <a:picLocks noChangeAspect="1"/>
          </p:cNvPicPr>
          <p:nvPr/>
        </p:nvPicPr>
        <p:blipFill>
          <a:blip r:embed="rId2">
            <a:extLst/>
          </a:blip>
          <a:stretch>
            <a:fillRect/>
          </a:stretch>
        </p:blipFill>
        <p:spPr>
          <a:xfrm>
            <a:off x="251217" y="1629144"/>
            <a:ext cx="8457504" cy="421236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Shape 211"/>
          <p:cNvSpPr/>
          <p:nvPr>
            <p:ph type="title"/>
          </p:nvPr>
        </p:nvSpPr>
        <p:spPr>
          <a:xfrm>
            <a:off x="685800" y="2101850"/>
            <a:ext cx="7772400" cy="889000"/>
          </a:xfrm>
          <a:prstGeom prst="rect">
            <a:avLst/>
          </a:prstGeom>
        </p:spPr>
        <p:txBody>
          <a:bodyPr/>
          <a:lstStyle>
            <a:lvl1pPr>
              <a:defRPr sz="3200"/>
            </a:lvl1pPr>
          </a:lstStyle>
          <a:p>
            <a:pPr/>
            <a:r>
              <a:t>Class Diagram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Overview</a:t>
            </a:r>
          </a:p>
        </p:txBody>
      </p:sp>
      <p:sp>
        <p:nvSpPr>
          <p:cNvPr id="148" name="Shape 148"/>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Scenarios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49" name="Shape 149"/>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image8.png"/>
          <p:cNvPicPr>
            <a:picLocks noChangeAspect="1"/>
          </p:cNvPicPr>
          <p:nvPr/>
        </p:nvPicPr>
        <p:blipFill>
          <a:blip r:embed="rId2">
            <a:extLst/>
          </a:blip>
          <a:stretch>
            <a:fillRect/>
          </a:stretch>
        </p:blipFill>
        <p:spPr>
          <a:xfrm>
            <a:off x="5755" y="870"/>
            <a:ext cx="5984479" cy="624542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 name="Shape 217"/>
          <p:cNvSpPr/>
          <p:nvPr>
            <p:ph type="title"/>
          </p:nvPr>
        </p:nvSpPr>
        <p:spPr>
          <a:xfrm>
            <a:off x="685800" y="2101850"/>
            <a:ext cx="7772400" cy="889000"/>
          </a:xfrm>
          <a:prstGeom prst="rect">
            <a:avLst/>
          </a:prstGeom>
        </p:spPr>
        <p:txBody>
          <a:bodyPr/>
          <a:lstStyle>
            <a:lvl1pPr>
              <a:defRPr sz="3200"/>
            </a:lvl1pPr>
          </a:lstStyle>
          <a:p>
            <a:pPr/>
            <a:r>
              <a:t>Alloy example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Num" sz="quarter" idx="4294967295"/>
          </p:nvPr>
        </p:nvSpPr>
        <p:spPr>
          <a:xfrm>
            <a:off x="4440009" y="6190472"/>
            <a:ext cx="263982"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0" name="image9.png" descr="img3"/>
          <p:cNvPicPr>
            <a:picLocks noChangeAspect="1"/>
          </p:cNvPicPr>
          <p:nvPr/>
        </p:nvPicPr>
        <p:blipFill>
          <a:blip r:embed="rId2">
            <a:extLst/>
          </a:blip>
          <a:stretch>
            <a:fillRect/>
          </a:stretch>
        </p:blipFill>
        <p:spPr>
          <a:xfrm rot="5400000">
            <a:off x="2176974" y="-785677"/>
            <a:ext cx="4790052" cy="916097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Shape 223"/>
          <p:cNvSpPr/>
          <p:nvPr>
            <p:ph type="title"/>
          </p:nvPr>
        </p:nvSpPr>
        <p:spPr>
          <a:xfrm>
            <a:off x="685800" y="2101850"/>
            <a:ext cx="7772400" cy="889000"/>
          </a:xfrm>
          <a:prstGeom prst="rect">
            <a:avLst/>
          </a:prstGeom>
        </p:spPr>
        <p:txBody>
          <a:bodyPr/>
          <a:lstStyle>
            <a:lvl1pPr defTabSz="868680">
              <a:defRPr sz="3040">
                <a:effectLst>
                  <a:outerShdw sx="100000" sy="100000" kx="0" ky="0" algn="b" rotWithShape="0" blurRad="36195" dist="36195" dir="2700000">
                    <a:srgbClr val="C0C0C0"/>
                  </a:outerShdw>
                </a:effectLst>
              </a:defRPr>
            </a:lvl1pPr>
          </a:lstStyle>
          <a:p>
            <a:pPr/>
            <a:r>
              <a:t>High level architecture / deployment diagram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xfrm>
            <a:off x="555171" y="394347"/>
            <a:ext cx="4959221" cy="889001"/>
          </a:xfrm>
          <a:prstGeom prst="rect">
            <a:avLst/>
          </a:prstGeom>
        </p:spPr>
        <p:txBody>
          <a:bodyPr/>
          <a:lstStyle/>
          <a:p>
            <a:pPr>
              <a:defRPr sz="2400"/>
            </a:pPr>
            <a:r>
              <a:t>High Level Architecture </a:t>
            </a:r>
            <a:r>
              <a:t>view</a:t>
            </a:r>
          </a:p>
        </p:txBody>
      </p:sp>
      <p:sp>
        <p:nvSpPr>
          <p:cNvPr id="226" name="Shape 226"/>
          <p:cNvSpPr/>
          <p:nvPr/>
        </p:nvSpPr>
        <p:spPr>
          <a:xfrm>
            <a:off x="6521973" y="1618657"/>
            <a:ext cx="2500605" cy="43511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3 tiers architecture</a:t>
            </a:r>
          </a:p>
          <a:p>
            <a:pPr>
              <a:defRPr sz="1800"/>
            </a:pPr>
          </a:p>
          <a:p>
            <a:pPr marL="342900" indent="-342900">
              <a:buSzPct val="100000"/>
              <a:buFont typeface="Arial"/>
              <a:buChar char="•"/>
              <a:defRPr sz="1800"/>
            </a:pPr>
            <a:r>
              <a:t>Server Implemented using JEE</a:t>
            </a:r>
          </a:p>
          <a:p>
            <a:pPr marL="342900" indent="-342900">
              <a:buSzPct val="100000"/>
              <a:buFont typeface="Arial"/>
              <a:buChar char="•"/>
              <a:defRPr sz="1800"/>
            </a:pPr>
          </a:p>
          <a:p>
            <a:pPr marL="342900" indent="-342900">
              <a:buSzPct val="100000"/>
              <a:buFont typeface="Arial"/>
              <a:buChar char="•"/>
              <a:defRPr sz="1800"/>
            </a:pPr>
            <a:r>
              <a:t>Application server: GlassFish</a:t>
            </a:r>
          </a:p>
          <a:p>
            <a:pPr marL="342900" indent="-342900">
              <a:buSzPct val="100000"/>
              <a:buFont typeface="Arial"/>
              <a:buChar char="•"/>
              <a:defRPr sz="1800"/>
            </a:pPr>
          </a:p>
          <a:p>
            <a:pPr marL="342900" indent="-342900">
              <a:buSzPct val="100000"/>
              <a:buFont typeface="Arial"/>
              <a:buChar char="•"/>
              <a:defRPr sz="1800"/>
            </a:pPr>
            <a:r>
              <a:t>DBMS: MySQL</a:t>
            </a:r>
          </a:p>
          <a:p>
            <a:pPr marL="342900" indent="-342900">
              <a:buSzPct val="100000"/>
              <a:buFont typeface="Arial"/>
              <a:buChar char="•"/>
              <a:defRPr sz="1800"/>
            </a:pPr>
          </a:p>
          <a:p>
            <a:pPr marL="342900" indent="-342900">
              <a:buSzPct val="100000"/>
              <a:buFont typeface="Arial"/>
              <a:buChar char="•"/>
              <a:defRPr sz="1800"/>
            </a:pPr>
            <a:r>
              <a:t>Access to the DB through JPA</a:t>
            </a:r>
          </a:p>
          <a:p>
            <a:pPr marL="342900" indent="-342900">
              <a:buSzPct val="100000"/>
              <a:buFont typeface="Arial"/>
              <a:buChar char="•"/>
              <a:defRPr sz="1800"/>
            </a:pPr>
          </a:p>
          <a:p>
            <a:pPr marL="342900" indent="-342900">
              <a:buSzPct val="100000"/>
              <a:buFont typeface="Arial"/>
              <a:buChar char="•"/>
              <a:defRPr sz="1800"/>
            </a:pPr>
            <a:r>
              <a:t>Communication through RESTful APIs</a:t>
            </a:r>
          </a:p>
        </p:txBody>
      </p:sp>
      <p:pic>
        <p:nvPicPr>
          <p:cNvPr id="227" name="image5.png"/>
          <p:cNvPicPr>
            <a:picLocks noChangeAspect="1"/>
          </p:cNvPicPr>
          <p:nvPr/>
        </p:nvPicPr>
        <p:blipFill>
          <a:blip r:embed="rId2">
            <a:extLst/>
          </a:blip>
          <a:stretch>
            <a:fillRect/>
          </a:stretch>
        </p:blipFill>
        <p:spPr>
          <a:xfrm>
            <a:off x="214603" y="1557787"/>
            <a:ext cx="6307371" cy="4357822"/>
          </a:xfrm>
          <a:prstGeom prst="rect">
            <a:avLst/>
          </a:prstGeom>
          <a:ln w="12700">
            <a:miter lim="400000"/>
          </a:ln>
        </p:spPr>
      </p:pic>
      <p:sp>
        <p:nvSpPr>
          <p:cNvPr id="228" name="Shape 22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hape 231"/>
          <p:cNvSpPr/>
          <p:nvPr>
            <p:ph type="title"/>
          </p:nvPr>
        </p:nvSpPr>
        <p:spPr>
          <a:xfrm>
            <a:off x="685800" y="2101850"/>
            <a:ext cx="7772400" cy="889000"/>
          </a:xfrm>
          <a:prstGeom prst="rect">
            <a:avLst/>
          </a:prstGeom>
        </p:spPr>
        <p:txBody>
          <a:bodyPr/>
          <a:lstStyle>
            <a:lvl1pPr>
              <a:defRPr sz="3200"/>
            </a:lvl1pPr>
          </a:lstStyle>
          <a:p>
            <a:pPr/>
            <a:r>
              <a:t>Component diagram</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xfrm>
            <a:off x="629816" y="422340"/>
            <a:ext cx="4959222" cy="889001"/>
          </a:xfrm>
          <a:prstGeom prst="rect">
            <a:avLst/>
          </a:prstGeom>
        </p:spPr>
        <p:txBody>
          <a:bodyPr/>
          <a:lstStyle>
            <a:lvl1pPr>
              <a:defRPr sz="2400"/>
            </a:lvl1pPr>
          </a:lstStyle>
          <a:p>
            <a:pPr/>
            <a:r>
              <a:t>Component Diagram</a:t>
            </a:r>
          </a:p>
        </p:txBody>
      </p:sp>
      <p:sp>
        <p:nvSpPr>
          <p:cNvPr id="234" name="Shape 23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4" name="Group 244"/>
          <p:cNvGrpSpPr/>
          <p:nvPr/>
        </p:nvGrpSpPr>
        <p:grpSpPr>
          <a:xfrm>
            <a:off x="262830" y="1311340"/>
            <a:ext cx="8257227" cy="4818873"/>
            <a:chOff x="0" y="0"/>
            <a:chExt cx="8257225" cy="4818872"/>
          </a:xfrm>
        </p:grpSpPr>
        <p:pic>
          <p:nvPicPr>
            <p:cNvPr id="235"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43" name="Group 243"/>
            <p:cNvGrpSpPr/>
            <p:nvPr/>
          </p:nvGrpSpPr>
          <p:grpSpPr>
            <a:xfrm>
              <a:off x="0" y="1478376"/>
              <a:ext cx="952879" cy="2897676"/>
              <a:chOff x="0" y="-50799"/>
              <a:chExt cx="952878" cy="2897674"/>
            </a:xfrm>
          </p:grpSpPr>
          <p:pic>
            <p:nvPicPr>
              <p:cNvPr id="236"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37" name="Shape 237"/>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8" name="Shape 238"/>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39" name="Shape 239"/>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40" name="Shape 240"/>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41" name="Shape 241"/>
              <p:cNvSpPr/>
              <p:nvPr/>
            </p:nvSpPr>
            <p:spPr>
              <a:xfrm flipV="1">
                <a:off x="952878" y="-50800"/>
                <a:ext cx="1" cy="216366"/>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42" name="Shape 242"/>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 name="Shape 247"/>
          <p:cNvSpPr/>
          <p:nvPr>
            <p:ph type="title"/>
          </p:nvPr>
        </p:nvSpPr>
        <p:spPr>
          <a:xfrm>
            <a:off x="685800" y="2101850"/>
            <a:ext cx="7772400" cy="889000"/>
          </a:xfrm>
          <a:prstGeom prst="rect">
            <a:avLst/>
          </a:prstGeom>
        </p:spPr>
        <p:txBody>
          <a:bodyPr/>
          <a:lstStyle>
            <a:lvl1pPr>
              <a:defRPr sz="3200"/>
            </a:lvl1pPr>
          </a:lstStyle>
          <a:p>
            <a:pPr/>
            <a:r>
              <a:t>User interface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a:r>
              <a:t>User interaction</a:t>
            </a:r>
          </a:p>
        </p:txBody>
      </p:sp>
      <p:sp>
        <p:nvSpPr>
          <p:cNvPr id="250" name="Shape 2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1" name="4.png"/>
          <p:cNvPicPr>
            <a:picLocks noChangeAspect="1"/>
          </p:cNvPicPr>
          <p:nvPr/>
        </p:nvPicPr>
        <p:blipFill>
          <a:blip r:embed="rId2">
            <a:extLst/>
          </a:blip>
          <a:stretch>
            <a:fillRect/>
          </a:stretch>
        </p:blipFill>
        <p:spPr>
          <a:xfrm>
            <a:off x="900052" y="1609530"/>
            <a:ext cx="1519680" cy="3099161"/>
          </a:xfrm>
          <a:prstGeom prst="rect">
            <a:avLst/>
          </a:prstGeom>
          <a:ln w="12700">
            <a:miter lim="400000"/>
          </a:ln>
        </p:spPr>
      </p:pic>
      <p:pic>
        <p:nvPicPr>
          <p:cNvPr id="252" name="6.png"/>
          <p:cNvPicPr>
            <a:picLocks noChangeAspect="1"/>
          </p:cNvPicPr>
          <p:nvPr/>
        </p:nvPicPr>
        <p:blipFill>
          <a:blip r:embed="rId3">
            <a:extLst/>
          </a:blip>
          <a:stretch>
            <a:fillRect/>
          </a:stretch>
        </p:blipFill>
        <p:spPr>
          <a:xfrm>
            <a:off x="3192532" y="1609530"/>
            <a:ext cx="1519680" cy="3099161"/>
          </a:xfrm>
          <a:prstGeom prst="rect">
            <a:avLst/>
          </a:prstGeom>
          <a:ln w="12700">
            <a:miter lim="400000"/>
          </a:ln>
        </p:spPr>
      </p:pic>
      <p:pic>
        <p:nvPicPr>
          <p:cNvPr id="253" name="7.png"/>
          <p:cNvPicPr>
            <a:picLocks noChangeAspect="1"/>
          </p:cNvPicPr>
          <p:nvPr/>
        </p:nvPicPr>
        <p:blipFill>
          <a:blip r:embed="rId4">
            <a:extLst/>
          </a:blip>
          <a:stretch>
            <a:fillRect/>
          </a:stretch>
        </p:blipFill>
        <p:spPr>
          <a:xfrm>
            <a:off x="5485012" y="1609530"/>
            <a:ext cx="1519679" cy="3099161"/>
          </a:xfrm>
          <a:prstGeom prst="rect">
            <a:avLst/>
          </a:prstGeom>
          <a:ln w="12700">
            <a:miter lim="400000"/>
          </a:ln>
        </p:spPr>
      </p:pic>
      <p:sp>
        <p:nvSpPr>
          <p:cNvPr id="254" name="Shape 254"/>
          <p:cNvSpPr/>
          <p:nvPr/>
        </p:nvSpPr>
        <p:spPr>
          <a:xfrm>
            <a:off x="674063" y="1063275"/>
            <a:ext cx="3832137"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Login</a:t>
            </a:r>
            <a:r>
              <a:t> and </a:t>
            </a:r>
            <a:r>
              <a:rPr i="1"/>
              <a:t>Sign-up</a:t>
            </a:r>
            <a:r>
              <a:t> interface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xfrm>
            <a:off x="1698625" y="115887"/>
            <a:ext cx="5678488" cy="838201"/>
          </a:xfrm>
          <a:prstGeom prst="rect">
            <a:avLst/>
          </a:prstGeom>
        </p:spPr>
        <p:txBody>
          <a:bodyPr/>
          <a:lstStyle/>
          <a:p>
            <a:pPr/>
            <a:r>
              <a:t>User interaction</a:t>
            </a:r>
          </a:p>
        </p:txBody>
      </p:sp>
      <p:sp>
        <p:nvSpPr>
          <p:cNvPr id="257" name="Shape 25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Shape 258"/>
          <p:cNvSpPr/>
          <p:nvPr/>
        </p:nvSpPr>
        <p:spPr>
          <a:xfrm>
            <a:off x="674063" y="1063275"/>
            <a:ext cx="5526545"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Login</a:t>
            </a:r>
            <a:r>
              <a:t> and </a:t>
            </a:r>
            <a:r>
              <a:rPr i="1"/>
              <a:t>Sign-up</a:t>
            </a:r>
            <a:r>
              <a:t> components involved</a:t>
            </a:r>
          </a:p>
        </p:txBody>
      </p:sp>
      <p:grpSp>
        <p:nvGrpSpPr>
          <p:cNvPr id="268" name="Group 268"/>
          <p:cNvGrpSpPr/>
          <p:nvPr/>
        </p:nvGrpSpPr>
        <p:grpSpPr>
          <a:xfrm>
            <a:off x="262830" y="1400240"/>
            <a:ext cx="8257227" cy="4818873"/>
            <a:chOff x="0" y="0"/>
            <a:chExt cx="8257225" cy="4818872"/>
          </a:xfrm>
        </p:grpSpPr>
        <p:pic>
          <p:nvPicPr>
            <p:cNvPr id="259" name="image6.png"/>
            <p:cNvPicPr>
              <a:picLocks noChangeAspect="1"/>
            </p:cNvPicPr>
            <p:nvPr/>
          </p:nvPicPr>
          <p:blipFill>
            <a:blip r:embed="rId2">
              <a:extLst/>
            </a:blip>
            <a:srcRect l="0" t="0" r="0" b="0"/>
            <a:stretch>
              <a:fillRect/>
            </a:stretch>
          </p:blipFill>
          <p:spPr>
            <a:xfrm>
              <a:off x="366985" y="0"/>
              <a:ext cx="7890241" cy="4818873"/>
            </a:xfrm>
            <a:prstGeom prst="rect">
              <a:avLst/>
            </a:prstGeom>
            <a:ln w="12700" cap="flat">
              <a:noFill/>
              <a:miter lim="400000"/>
            </a:ln>
            <a:effectLst/>
          </p:spPr>
        </p:pic>
        <p:grpSp>
          <p:nvGrpSpPr>
            <p:cNvPr id="267" name="Group 267"/>
            <p:cNvGrpSpPr/>
            <p:nvPr/>
          </p:nvGrpSpPr>
          <p:grpSpPr>
            <a:xfrm>
              <a:off x="0" y="1482659"/>
              <a:ext cx="952879" cy="2906093"/>
              <a:chOff x="0" y="-59216"/>
              <a:chExt cx="952878" cy="2906091"/>
            </a:xfrm>
          </p:grpSpPr>
          <p:pic>
            <p:nvPicPr>
              <p:cNvPr id="260"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61" name="Shape 261"/>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62" name="Shape 262"/>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63" name="Shape 263"/>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64" name="Shape 264"/>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65" name="Shape 265"/>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66" name="Shape 266"/>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269" name="Shape 269"/>
          <p:cNvSpPr/>
          <p:nvPr/>
        </p:nvSpPr>
        <p:spPr>
          <a:xfrm>
            <a:off x="3723453" y="5581792"/>
            <a:ext cx="1012138" cy="552309"/>
          </a:xfrm>
          <a:prstGeom prst="rect">
            <a:avLst/>
          </a:prstGeom>
          <a:ln w="25400">
            <a:solidFill>
              <a:srgbClr val="FF2600"/>
            </a:solidFill>
            <a:miter lim="400000"/>
          </a:ln>
        </p:spPr>
        <p:txBody>
          <a:bodyPr lIns="45719" rIns="45719"/>
          <a:lstStyle/>
          <a:p>
            <a:pPr/>
          </a:p>
        </p:txBody>
      </p:sp>
      <p:sp>
        <p:nvSpPr>
          <p:cNvPr id="270" name="Shape 270"/>
          <p:cNvSpPr/>
          <p:nvPr/>
        </p:nvSpPr>
        <p:spPr>
          <a:xfrm>
            <a:off x="6910616" y="2775245"/>
            <a:ext cx="662271" cy="411670"/>
          </a:xfrm>
          <a:prstGeom prst="rect">
            <a:avLst/>
          </a:prstGeom>
          <a:ln w="25400">
            <a:solidFill>
              <a:srgbClr val="FF2600"/>
            </a:solidFill>
            <a:miter lim="400000"/>
          </a:ln>
        </p:spPr>
        <p:txBody>
          <a:bodyPr lIns="45719" rIns="45719"/>
          <a:lstStyle/>
          <a:p>
            <a:pPr/>
          </a:p>
        </p:txBody>
      </p:sp>
      <p:sp>
        <p:nvSpPr>
          <p:cNvPr id="271" name="Shape 271"/>
          <p:cNvSpPr/>
          <p:nvPr/>
        </p:nvSpPr>
        <p:spPr>
          <a:xfrm>
            <a:off x="2330541" y="1503002"/>
            <a:ext cx="662271" cy="636141"/>
          </a:xfrm>
          <a:prstGeom prst="rect">
            <a:avLst/>
          </a:prstGeom>
          <a:ln w="25400">
            <a:solidFill>
              <a:srgbClr val="FF2600"/>
            </a:solidFill>
            <a:miter lim="400000"/>
          </a:ln>
        </p:spPr>
        <p:txBody>
          <a:bodyPr lIns="45719" rIns="45719"/>
          <a:lstStyle/>
          <a:p>
            <a:pPr/>
          </a:p>
        </p:txBody>
      </p:sp>
      <p:sp>
        <p:nvSpPr>
          <p:cNvPr id="272" name="Shape 272"/>
          <p:cNvSpPr/>
          <p:nvPr/>
        </p:nvSpPr>
        <p:spPr>
          <a:xfrm>
            <a:off x="6227623" y="3799735"/>
            <a:ext cx="902856" cy="552309"/>
          </a:xfrm>
          <a:prstGeom prst="rect">
            <a:avLst/>
          </a:prstGeom>
          <a:ln w="25400">
            <a:solidFill>
              <a:srgbClr val="FF2600"/>
            </a:solidFill>
            <a:miter lim="400000"/>
          </a:ln>
        </p:spPr>
        <p:txBody>
          <a:bodyPr lIns="45719" rIns="45719"/>
          <a:lstStyle/>
          <a:p>
            <a:pPr/>
          </a:p>
        </p:txBody>
      </p:sp>
      <p:sp>
        <p:nvSpPr>
          <p:cNvPr id="273" name="Shape 273"/>
          <p:cNvSpPr/>
          <p:nvPr/>
        </p:nvSpPr>
        <p:spPr>
          <a:xfrm>
            <a:off x="5583664" y="4992480"/>
            <a:ext cx="918237" cy="4116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Domain</a:t>
            </a:r>
          </a:p>
        </p:txBody>
      </p:sp>
      <p:sp>
        <p:nvSpPr>
          <p:cNvPr id="152" name="Shape 152"/>
          <p:cNvSpPr/>
          <p:nvPr>
            <p:ph type="body" sz="quarter" idx="1"/>
          </p:nvPr>
        </p:nvSpPr>
        <p:spPr>
          <a:prstGeom prst="rect">
            <a:avLst/>
          </a:prstGeom>
        </p:spPr>
        <p:txBody>
          <a:bodyPr/>
          <a:lstStyle>
            <a:lvl1pPr algn="l" defTabSz="457200">
              <a:lnSpc>
                <a:spcPts val="3700"/>
              </a:lnSpc>
              <a:spcBef>
                <a:spcPts val="1200"/>
              </a:spcBef>
              <a:defRPr sz="1600">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endParaRPr sz="1200"/>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p>
            <a:pPr/>
            <a:r>
              <a:t>User interaction</a:t>
            </a:r>
          </a:p>
        </p:txBody>
      </p:sp>
      <p:sp>
        <p:nvSpPr>
          <p:cNvPr id="276" name="Shape 2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7" name="9.png"/>
          <p:cNvPicPr>
            <a:picLocks noChangeAspect="1"/>
          </p:cNvPicPr>
          <p:nvPr/>
        </p:nvPicPr>
        <p:blipFill>
          <a:blip r:embed="rId2">
            <a:extLst/>
          </a:blip>
          <a:srcRect l="60" t="0" r="60" b="0"/>
          <a:stretch>
            <a:fillRect/>
          </a:stretch>
        </p:blipFill>
        <p:spPr>
          <a:xfrm>
            <a:off x="601991" y="1692469"/>
            <a:ext cx="1519680" cy="3099161"/>
          </a:xfrm>
          <a:prstGeom prst="rect">
            <a:avLst/>
          </a:prstGeom>
          <a:ln w="12700">
            <a:miter lim="400000"/>
          </a:ln>
        </p:spPr>
      </p:pic>
      <p:sp>
        <p:nvSpPr>
          <p:cNvPr id="278" name="Shape 278"/>
          <p:cNvSpPr/>
          <p:nvPr/>
        </p:nvSpPr>
        <p:spPr>
          <a:xfrm>
            <a:off x="674063" y="1063275"/>
            <a:ext cx="325513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Reserve a car</a:t>
            </a:r>
            <a:r>
              <a:t> interface</a:t>
            </a:r>
          </a:p>
        </p:txBody>
      </p:sp>
      <p:pic>
        <p:nvPicPr>
          <p:cNvPr id="279" name="10.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xfrm>
            <a:off x="1698625" y="115887"/>
            <a:ext cx="5678488" cy="838201"/>
          </a:xfrm>
          <a:prstGeom prst="rect">
            <a:avLst/>
          </a:prstGeom>
        </p:spPr>
        <p:txBody>
          <a:bodyPr/>
          <a:lstStyle/>
          <a:p>
            <a:pPr/>
            <a:r>
              <a:t>User interaction</a:t>
            </a:r>
          </a:p>
        </p:txBody>
      </p:sp>
      <p:sp>
        <p:nvSpPr>
          <p:cNvPr id="282" name="Shape 2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Shape 283"/>
          <p:cNvSpPr/>
          <p:nvPr/>
        </p:nvSpPr>
        <p:spPr>
          <a:xfrm>
            <a:off x="674063" y="1063275"/>
            <a:ext cx="4949538"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Reserve a car</a:t>
            </a:r>
            <a:r>
              <a:t> components involved</a:t>
            </a:r>
          </a:p>
        </p:txBody>
      </p:sp>
      <p:grpSp>
        <p:nvGrpSpPr>
          <p:cNvPr id="293" name="Group 293"/>
          <p:cNvGrpSpPr/>
          <p:nvPr/>
        </p:nvGrpSpPr>
        <p:grpSpPr>
          <a:xfrm>
            <a:off x="262830" y="1397000"/>
            <a:ext cx="8257227" cy="4818873"/>
            <a:chOff x="0" y="0"/>
            <a:chExt cx="8257225" cy="4818872"/>
          </a:xfrm>
        </p:grpSpPr>
        <p:pic>
          <p:nvPicPr>
            <p:cNvPr id="284"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292" name="Group 292"/>
            <p:cNvGrpSpPr/>
            <p:nvPr/>
          </p:nvGrpSpPr>
          <p:grpSpPr>
            <a:xfrm>
              <a:off x="0" y="1485899"/>
              <a:ext cx="952879" cy="2906093"/>
              <a:chOff x="0" y="-59216"/>
              <a:chExt cx="952878" cy="2906091"/>
            </a:xfrm>
          </p:grpSpPr>
          <p:pic>
            <p:nvPicPr>
              <p:cNvPr id="285"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286" name="Shape 286"/>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7" name="Shape 287"/>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8" name="Shape 288"/>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89" name="Shape 289"/>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90" name="Shape 290"/>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291" name="Shape 291"/>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294" name="Shape 294"/>
          <p:cNvSpPr/>
          <p:nvPr/>
        </p:nvSpPr>
        <p:spPr>
          <a:xfrm>
            <a:off x="1087158" y="5484588"/>
            <a:ext cx="769146" cy="522309"/>
          </a:xfrm>
          <a:prstGeom prst="rect">
            <a:avLst/>
          </a:prstGeom>
          <a:ln w="25400">
            <a:solidFill>
              <a:srgbClr val="FF2600"/>
            </a:solidFill>
            <a:miter lim="400000"/>
          </a:ln>
        </p:spPr>
        <p:txBody>
          <a:bodyPr lIns="45719" rIns="45719"/>
          <a:lstStyle/>
          <a:p>
            <a:pPr/>
          </a:p>
        </p:txBody>
      </p:sp>
      <p:sp>
        <p:nvSpPr>
          <p:cNvPr id="295" name="Shape 295"/>
          <p:cNvSpPr/>
          <p:nvPr/>
        </p:nvSpPr>
        <p:spPr>
          <a:xfrm>
            <a:off x="2288289" y="1554494"/>
            <a:ext cx="769146" cy="522309"/>
          </a:xfrm>
          <a:prstGeom prst="rect">
            <a:avLst/>
          </a:prstGeom>
          <a:ln w="25400">
            <a:solidFill>
              <a:srgbClr val="FF2600"/>
            </a:solidFill>
            <a:miter lim="400000"/>
          </a:ln>
        </p:spPr>
        <p:txBody>
          <a:bodyPr lIns="45719" rIns="45719"/>
          <a:lstStyle/>
          <a:p>
            <a:pPr/>
          </a:p>
        </p:txBody>
      </p:sp>
      <p:sp>
        <p:nvSpPr>
          <p:cNvPr id="296" name="Shape 296"/>
          <p:cNvSpPr/>
          <p:nvPr/>
        </p:nvSpPr>
        <p:spPr>
          <a:xfrm>
            <a:off x="4621271" y="4332658"/>
            <a:ext cx="905524" cy="411670"/>
          </a:xfrm>
          <a:prstGeom prst="rect">
            <a:avLst/>
          </a:prstGeom>
          <a:ln w="25400">
            <a:solidFill>
              <a:srgbClr val="FF2600"/>
            </a:solidFill>
            <a:miter lim="400000"/>
          </a:ln>
        </p:spPr>
        <p:txBody>
          <a:bodyPr lIns="45719" rIns="45719"/>
          <a:lstStyle/>
          <a:p>
            <a:pPr/>
          </a:p>
        </p:txBody>
      </p:sp>
      <p:sp>
        <p:nvSpPr>
          <p:cNvPr id="297" name="Shape 297"/>
          <p:cNvSpPr/>
          <p:nvPr/>
        </p:nvSpPr>
        <p:spPr>
          <a:xfrm>
            <a:off x="5450885" y="3874776"/>
            <a:ext cx="769145" cy="411669"/>
          </a:xfrm>
          <a:prstGeom prst="rect">
            <a:avLst/>
          </a:prstGeom>
          <a:ln w="25400">
            <a:solidFill>
              <a:srgbClr val="FF2600"/>
            </a:solidFill>
            <a:miter lim="400000"/>
          </a:ln>
        </p:spPr>
        <p:txBody>
          <a:bodyPr lIns="45719" rIns="45719"/>
          <a:lstStyle/>
          <a:p>
            <a:pPr/>
          </a:p>
        </p:txBody>
      </p:sp>
      <p:sp>
        <p:nvSpPr>
          <p:cNvPr id="298" name="Shape 298"/>
          <p:cNvSpPr/>
          <p:nvPr/>
        </p:nvSpPr>
        <p:spPr>
          <a:xfrm>
            <a:off x="3509040" y="4114448"/>
            <a:ext cx="905525" cy="522309"/>
          </a:xfrm>
          <a:prstGeom prst="rect">
            <a:avLst/>
          </a:prstGeom>
          <a:ln w="25400">
            <a:solidFill>
              <a:srgbClr val="FF2600"/>
            </a:solidFill>
            <a:miter lim="400000"/>
          </a:ln>
        </p:spPr>
        <p:txBody>
          <a:bodyPr lIns="45719" rIns="45719"/>
          <a:lstStyle/>
          <a:p>
            <a:pPr/>
          </a:p>
        </p:txBody>
      </p:sp>
      <p:sp>
        <p:nvSpPr>
          <p:cNvPr id="299" name="Shape 299"/>
          <p:cNvSpPr/>
          <p:nvPr/>
        </p:nvSpPr>
        <p:spPr>
          <a:xfrm>
            <a:off x="4781283" y="2735069"/>
            <a:ext cx="933693" cy="537653"/>
          </a:xfrm>
          <a:prstGeom prst="rect">
            <a:avLst/>
          </a:prstGeom>
          <a:ln w="25400">
            <a:solidFill>
              <a:srgbClr val="FF2600"/>
            </a:solidFill>
            <a:miter lim="400000"/>
          </a:ln>
        </p:spPr>
        <p:txBody>
          <a:bodyPr lIns="45719" rIns="45719"/>
          <a:lstStyle/>
          <a:p>
            <a:pPr/>
          </a:p>
        </p:txBody>
      </p:sp>
      <p:sp>
        <p:nvSpPr>
          <p:cNvPr id="300" name="Shape 300"/>
          <p:cNvSpPr/>
          <p:nvPr/>
        </p:nvSpPr>
        <p:spPr>
          <a:xfrm>
            <a:off x="3659503" y="2532220"/>
            <a:ext cx="769146" cy="411669"/>
          </a:xfrm>
          <a:prstGeom prst="rect">
            <a:avLst/>
          </a:prstGeom>
          <a:ln w="25400">
            <a:solidFill>
              <a:srgbClr val="FF2600"/>
            </a:solidFill>
            <a:miter lim="400000"/>
          </a:ln>
        </p:spPr>
        <p:txBody>
          <a:bodyPr lIns="45719" rIns="45719"/>
          <a:lstStyle/>
          <a:p>
            <a:pPr/>
          </a:p>
        </p:txBody>
      </p:sp>
      <p:sp>
        <p:nvSpPr>
          <p:cNvPr id="301" name="Shape 301"/>
          <p:cNvSpPr/>
          <p:nvPr/>
        </p:nvSpPr>
        <p:spPr>
          <a:xfrm>
            <a:off x="3723452" y="5581792"/>
            <a:ext cx="1012138" cy="552308"/>
          </a:xfrm>
          <a:prstGeom prst="rect">
            <a:avLst/>
          </a:prstGeom>
          <a:ln w="25400">
            <a:solidFill>
              <a:srgbClr val="FF2600"/>
            </a:solidFill>
            <a:miter lim="400000"/>
          </a:ln>
        </p:spPr>
        <p:txBody>
          <a:bodyPr lIns="45719" rIns="45719"/>
          <a:lstStyle/>
          <a:p>
            <a:pPr/>
          </a:p>
        </p:txBody>
      </p:sp>
      <p:sp>
        <p:nvSpPr>
          <p:cNvPr id="302" name="Shape 302"/>
          <p:cNvSpPr/>
          <p:nvPr/>
        </p:nvSpPr>
        <p:spPr>
          <a:xfrm>
            <a:off x="5583664" y="4992480"/>
            <a:ext cx="918237" cy="411670"/>
          </a:xfrm>
          <a:prstGeom prst="rect">
            <a:avLst/>
          </a:prstGeom>
          <a:ln w="25400">
            <a:solidFill>
              <a:srgbClr val="FF2600"/>
            </a:solidFill>
            <a:miter lim="400000"/>
          </a:ln>
        </p:spPr>
        <p:txBody>
          <a:bodyPr lIns="45719" rIns="45719"/>
          <a:lstStyle/>
          <a:p>
            <a:pPr/>
          </a:p>
        </p:txBody>
      </p:sp>
      <p:sp>
        <p:nvSpPr>
          <p:cNvPr id="303" name="Shape 303"/>
          <p:cNvSpPr/>
          <p:nvPr/>
        </p:nvSpPr>
        <p:spPr>
          <a:xfrm>
            <a:off x="2440689" y="3248808"/>
            <a:ext cx="905525" cy="522309"/>
          </a:xfrm>
          <a:prstGeom prst="rect">
            <a:avLst/>
          </a:prstGeom>
          <a:ln w="25400">
            <a:solidFill>
              <a:srgbClr val="FF2600"/>
            </a:solidFill>
            <a:miter lim="400000"/>
          </a:ln>
        </p:spPr>
        <p:txBody>
          <a:bodyPr lIns="45719" rIns="45719"/>
          <a:lstStyle/>
          <a:p>
            <a:pPr/>
          </a:p>
        </p:txBody>
      </p:sp>
      <p:sp>
        <p:nvSpPr>
          <p:cNvPr id="304" name="Shape 304"/>
          <p:cNvSpPr/>
          <p:nvPr/>
        </p:nvSpPr>
        <p:spPr>
          <a:xfrm>
            <a:off x="759764" y="3526135"/>
            <a:ext cx="794546" cy="386269"/>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pPr/>
            <a:r>
              <a:t>User interaction</a:t>
            </a:r>
          </a:p>
        </p:txBody>
      </p:sp>
      <p:sp>
        <p:nvSpPr>
          <p:cNvPr id="307" name="Shape 3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8" name="11.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309" name="Shape 309"/>
          <p:cNvSpPr/>
          <p:nvPr/>
        </p:nvSpPr>
        <p:spPr>
          <a:xfrm>
            <a:off x="674063" y="1063275"/>
            <a:ext cx="410240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Reservation Expired</a:t>
            </a:r>
            <a:r>
              <a:t> interface</a:t>
            </a:r>
          </a:p>
        </p:txBody>
      </p:sp>
      <p:pic>
        <p:nvPicPr>
          <p:cNvPr id="310" name="17.png"/>
          <p:cNvPicPr>
            <a:picLocks noChangeAspect="1"/>
          </p:cNvPicPr>
          <p:nvPr/>
        </p:nvPicPr>
        <p:blipFill>
          <a:blip r:embed="rId3">
            <a:extLst/>
          </a:blip>
          <a:stretch>
            <a:fillRect/>
          </a:stretch>
        </p:blipFill>
        <p:spPr>
          <a:xfrm>
            <a:off x="231908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xfrm>
            <a:off x="1698625" y="115887"/>
            <a:ext cx="5678488" cy="838201"/>
          </a:xfrm>
          <a:prstGeom prst="rect">
            <a:avLst/>
          </a:prstGeom>
        </p:spPr>
        <p:txBody>
          <a:bodyPr/>
          <a:lstStyle/>
          <a:p>
            <a:pPr/>
            <a:r>
              <a:t>User interaction</a:t>
            </a:r>
          </a:p>
        </p:txBody>
      </p:sp>
      <p:sp>
        <p:nvSpPr>
          <p:cNvPr id="313" name="Shape 31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Shape 314"/>
          <p:cNvSpPr/>
          <p:nvPr/>
        </p:nvSpPr>
        <p:spPr>
          <a:xfrm>
            <a:off x="674063" y="1063275"/>
            <a:ext cx="5796817"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Reservation Expired</a:t>
            </a:r>
            <a:r>
              <a:t> components involved</a:t>
            </a:r>
          </a:p>
        </p:txBody>
      </p:sp>
      <p:grpSp>
        <p:nvGrpSpPr>
          <p:cNvPr id="324" name="Group 324"/>
          <p:cNvGrpSpPr/>
          <p:nvPr/>
        </p:nvGrpSpPr>
        <p:grpSpPr>
          <a:xfrm>
            <a:off x="262830" y="1397000"/>
            <a:ext cx="8257227" cy="4818873"/>
            <a:chOff x="0" y="0"/>
            <a:chExt cx="8257225" cy="4818872"/>
          </a:xfrm>
        </p:grpSpPr>
        <p:pic>
          <p:nvPicPr>
            <p:cNvPr id="315"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323" name="Group 323"/>
            <p:cNvGrpSpPr/>
            <p:nvPr/>
          </p:nvGrpSpPr>
          <p:grpSpPr>
            <a:xfrm>
              <a:off x="0" y="1485899"/>
              <a:ext cx="952879" cy="2906093"/>
              <a:chOff x="0" y="-59216"/>
              <a:chExt cx="952878" cy="2906091"/>
            </a:xfrm>
          </p:grpSpPr>
          <p:pic>
            <p:nvPicPr>
              <p:cNvPr id="316"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317" name="Shape 317"/>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8" name="Shape 318"/>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19" name="Shape 319"/>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20" name="Shape 320"/>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21" name="Shape 321"/>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22" name="Shape 322"/>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325" name="Shape 325"/>
          <p:cNvSpPr/>
          <p:nvPr/>
        </p:nvSpPr>
        <p:spPr>
          <a:xfrm>
            <a:off x="2471382" y="3900294"/>
            <a:ext cx="840657" cy="485534"/>
          </a:xfrm>
          <a:prstGeom prst="rect">
            <a:avLst/>
          </a:prstGeom>
          <a:ln w="25400">
            <a:solidFill>
              <a:srgbClr val="FF2600"/>
            </a:solidFill>
            <a:miter lim="400000"/>
          </a:ln>
        </p:spPr>
        <p:txBody>
          <a:bodyPr lIns="45719" rIns="45719"/>
          <a:lstStyle/>
          <a:p>
            <a:pPr/>
          </a:p>
        </p:txBody>
      </p:sp>
      <p:sp>
        <p:nvSpPr>
          <p:cNvPr id="326" name="Shape 326"/>
          <p:cNvSpPr/>
          <p:nvPr/>
        </p:nvSpPr>
        <p:spPr>
          <a:xfrm>
            <a:off x="991338" y="5471196"/>
            <a:ext cx="918237" cy="566042"/>
          </a:xfrm>
          <a:prstGeom prst="rect">
            <a:avLst/>
          </a:prstGeom>
          <a:ln w="25400">
            <a:solidFill>
              <a:srgbClr val="FF2600"/>
            </a:solidFill>
            <a:miter lim="400000"/>
          </a:ln>
        </p:spPr>
        <p:txBody>
          <a:bodyPr lIns="45719" rIns="45719"/>
          <a:lstStyle/>
          <a:p>
            <a:pPr/>
          </a:p>
        </p:txBody>
      </p:sp>
      <p:sp>
        <p:nvSpPr>
          <p:cNvPr id="327" name="Shape 327"/>
          <p:cNvSpPr/>
          <p:nvPr/>
        </p:nvSpPr>
        <p:spPr>
          <a:xfrm>
            <a:off x="4612966" y="4332567"/>
            <a:ext cx="918237" cy="411670"/>
          </a:xfrm>
          <a:prstGeom prst="rect">
            <a:avLst/>
          </a:prstGeom>
          <a:ln w="25400">
            <a:solidFill>
              <a:srgbClr val="FF2600"/>
            </a:solidFill>
            <a:miter lim="400000"/>
          </a:ln>
        </p:spPr>
        <p:txBody>
          <a:bodyPr lIns="45719" rIns="45719"/>
          <a:lstStyle/>
          <a:p>
            <a:pPr/>
          </a:p>
        </p:txBody>
      </p:sp>
      <p:sp>
        <p:nvSpPr>
          <p:cNvPr id="328" name="Shape 328"/>
          <p:cNvSpPr/>
          <p:nvPr/>
        </p:nvSpPr>
        <p:spPr>
          <a:xfrm>
            <a:off x="3642437" y="2522434"/>
            <a:ext cx="735247" cy="411669"/>
          </a:xfrm>
          <a:prstGeom prst="rect">
            <a:avLst/>
          </a:prstGeom>
          <a:ln w="25400">
            <a:solidFill>
              <a:srgbClr val="FF2600"/>
            </a:solidFill>
            <a:miter lim="400000"/>
          </a:ln>
        </p:spPr>
        <p:txBody>
          <a:bodyPr lIns="45719" rIns="45719"/>
          <a:lstStyle/>
          <a:p>
            <a:pPr/>
          </a:p>
        </p:txBody>
      </p:sp>
      <p:sp>
        <p:nvSpPr>
          <p:cNvPr id="329" name="Shape 329"/>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330" name="Shape 330"/>
          <p:cNvSpPr/>
          <p:nvPr/>
        </p:nvSpPr>
        <p:spPr>
          <a:xfrm>
            <a:off x="5468776" y="3881004"/>
            <a:ext cx="735247" cy="411670"/>
          </a:xfrm>
          <a:prstGeom prst="rect">
            <a:avLst/>
          </a:prstGeom>
          <a:ln w="25400">
            <a:solidFill>
              <a:srgbClr val="FF2600"/>
            </a:solidFill>
            <a:miter lim="400000"/>
          </a:ln>
        </p:spPr>
        <p:txBody>
          <a:bodyPr lIns="45719" rIns="45719"/>
          <a:lstStyle/>
          <a:p>
            <a:pPr/>
          </a:p>
        </p:txBody>
      </p:sp>
      <p:sp>
        <p:nvSpPr>
          <p:cNvPr id="331" name="Shape 331"/>
          <p:cNvSpPr/>
          <p:nvPr/>
        </p:nvSpPr>
        <p:spPr>
          <a:xfrm>
            <a:off x="4324570" y="2040532"/>
            <a:ext cx="735247" cy="411670"/>
          </a:xfrm>
          <a:prstGeom prst="rect">
            <a:avLst/>
          </a:prstGeom>
          <a:ln w="25400">
            <a:solidFill>
              <a:srgbClr val="FF2600"/>
            </a:solidFill>
            <a:miter lim="400000"/>
          </a:ln>
        </p:spPr>
        <p:txBody>
          <a:bodyPr lIns="45719" rIns="45719"/>
          <a:lstStyle/>
          <a:p>
            <a:pPr/>
          </a:p>
        </p:txBody>
      </p:sp>
      <p:sp>
        <p:nvSpPr>
          <p:cNvPr id="332" name="Shape 332"/>
          <p:cNvSpPr/>
          <p:nvPr/>
        </p:nvSpPr>
        <p:spPr>
          <a:xfrm>
            <a:off x="2421827" y="1626701"/>
            <a:ext cx="509518" cy="403084"/>
          </a:xfrm>
          <a:prstGeom prst="rect">
            <a:avLst/>
          </a:prstGeom>
          <a:ln w="25400">
            <a:solidFill>
              <a:srgbClr val="FF2600"/>
            </a:solidFill>
            <a:miter lim="400000"/>
          </a:ln>
        </p:spPr>
        <p:txBody>
          <a:bodyPr lIns="45719" rIns="45719"/>
          <a:lstStyle/>
          <a:p>
            <a:pPr/>
          </a:p>
        </p:txBody>
      </p:sp>
      <p:sp>
        <p:nvSpPr>
          <p:cNvPr id="333" name="Shape 333"/>
          <p:cNvSpPr/>
          <p:nvPr/>
        </p:nvSpPr>
        <p:spPr>
          <a:xfrm>
            <a:off x="6093702" y="3192462"/>
            <a:ext cx="828364" cy="411670"/>
          </a:xfrm>
          <a:prstGeom prst="rect">
            <a:avLst/>
          </a:prstGeom>
          <a:ln w="25400">
            <a:solidFill>
              <a:srgbClr val="FF2600"/>
            </a:solidFill>
            <a:miter lim="400000"/>
          </a:ln>
        </p:spPr>
        <p:txBody>
          <a:bodyPr lIns="45719" rIns="45719"/>
          <a:lstStyle/>
          <a:p>
            <a:pPr/>
          </a:p>
        </p:txBody>
      </p:sp>
      <p:sp>
        <p:nvSpPr>
          <p:cNvPr id="334" name="Shape 334"/>
          <p:cNvSpPr/>
          <p:nvPr/>
        </p:nvSpPr>
        <p:spPr>
          <a:xfrm>
            <a:off x="7825206" y="2252956"/>
            <a:ext cx="622775" cy="411669"/>
          </a:xfrm>
          <a:prstGeom prst="rect">
            <a:avLst/>
          </a:prstGeom>
          <a:ln w="25400">
            <a:solidFill>
              <a:srgbClr val="FF2600"/>
            </a:solidFill>
            <a:miter lim="400000"/>
          </a:ln>
        </p:spPr>
        <p:txBody>
          <a:bodyPr lIns="45719" rIns="45719"/>
          <a:lstStyle/>
          <a:p>
            <a:pPr/>
          </a:p>
        </p:txBody>
      </p:sp>
      <p:sp>
        <p:nvSpPr>
          <p:cNvPr id="335" name="Shape 335"/>
          <p:cNvSpPr/>
          <p:nvPr/>
        </p:nvSpPr>
        <p:spPr>
          <a:xfrm>
            <a:off x="5583664" y="4992480"/>
            <a:ext cx="918237" cy="411670"/>
          </a:xfrm>
          <a:prstGeom prst="rect">
            <a:avLst/>
          </a:prstGeom>
          <a:ln w="25400">
            <a:solidFill>
              <a:srgbClr val="FF2600"/>
            </a:solidFill>
            <a:miter lim="400000"/>
          </a:ln>
        </p:spPr>
        <p:txBody>
          <a:bodyPr lIns="45719" rIns="45719"/>
          <a:lstStyle/>
          <a:p>
            <a:pPr/>
          </a:p>
        </p:txBody>
      </p:sp>
      <p:sp>
        <p:nvSpPr>
          <p:cNvPr id="336" name="Shape 336"/>
          <p:cNvSpPr/>
          <p:nvPr/>
        </p:nvSpPr>
        <p:spPr>
          <a:xfrm>
            <a:off x="3723452" y="5581792"/>
            <a:ext cx="1012138" cy="552308"/>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pPr/>
            <a:r>
              <a:t>User interaction</a:t>
            </a:r>
          </a:p>
        </p:txBody>
      </p:sp>
      <p:sp>
        <p:nvSpPr>
          <p:cNvPr id="339" name="Shape 3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0" name="12.png"/>
          <p:cNvPicPr>
            <a:picLocks noChangeAspect="1"/>
          </p:cNvPicPr>
          <p:nvPr/>
        </p:nvPicPr>
        <p:blipFill>
          <a:blip r:embed="rId2">
            <a:extLst/>
          </a:blip>
          <a:srcRect l="0" t="54" r="0" b="54"/>
          <a:stretch>
            <a:fillRect/>
          </a:stretch>
        </p:blipFill>
        <p:spPr>
          <a:xfrm>
            <a:off x="601991" y="1692469"/>
            <a:ext cx="1519680" cy="3099161"/>
          </a:xfrm>
          <a:prstGeom prst="rect">
            <a:avLst/>
          </a:prstGeom>
          <a:ln w="12700">
            <a:miter lim="400000"/>
          </a:ln>
        </p:spPr>
      </p:pic>
      <p:sp>
        <p:nvSpPr>
          <p:cNvPr id="341" name="Shape 341"/>
          <p:cNvSpPr/>
          <p:nvPr/>
        </p:nvSpPr>
        <p:spPr>
          <a:xfrm>
            <a:off x="674063" y="1063275"/>
            <a:ext cx="481440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Reach and unlock the car</a:t>
            </a:r>
            <a:r>
              <a:t> interface</a:t>
            </a:r>
          </a:p>
        </p:txBody>
      </p:sp>
      <p:pic>
        <p:nvPicPr>
          <p:cNvPr id="342" name="13.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pic>
        <p:nvPicPr>
          <p:cNvPr id="343" name="14.png"/>
          <p:cNvPicPr>
            <a:picLocks noChangeAspect="1"/>
          </p:cNvPicPr>
          <p:nvPr/>
        </p:nvPicPr>
        <p:blipFill>
          <a:blip r:embed="rId4">
            <a:extLst/>
          </a:blip>
          <a:srcRect l="60" t="0" r="60" b="0"/>
          <a:stretch>
            <a:fillRect/>
          </a:stretch>
        </p:blipFill>
        <p:spPr>
          <a:xfrm>
            <a:off x="4125594" y="1692469"/>
            <a:ext cx="1519679" cy="309916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xfrm>
            <a:off x="1698625" y="115887"/>
            <a:ext cx="5678488" cy="838201"/>
          </a:xfrm>
          <a:prstGeom prst="rect">
            <a:avLst/>
          </a:prstGeom>
        </p:spPr>
        <p:txBody>
          <a:bodyPr/>
          <a:lstStyle/>
          <a:p>
            <a:pPr/>
            <a:r>
              <a:t>User interaction</a:t>
            </a:r>
          </a:p>
        </p:txBody>
      </p:sp>
      <p:sp>
        <p:nvSpPr>
          <p:cNvPr id="346" name="Shape 3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Shape 347"/>
          <p:cNvSpPr/>
          <p:nvPr/>
        </p:nvSpPr>
        <p:spPr>
          <a:xfrm>
            <a:off x="674063" y="1063275"/>
            <a:ext cx="6508810"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Reach and unlock the car </a:t>
            </a:r>
            <a:r>
              <a:t>components involved</a:t>
            </a:r>
          </a:p>
        </p:txBody>
      </p:sp>
      <p:grpSp>
        <p:nvGrpSpPr>
          <p:cNvPr id="357" name="Group 357"/>
          <p:cNvGrpSpPr/>
          <p:nvPr/>
        </p:nvGrpSpPr>
        <p:grpSpPr>
          <a:xfrm>
            <a:off x="262830" y="1397000"/>
            <a:ext cx="8257227" cy="4818873"/>
            <a:chOff x="0" y="0"/>
            <a:chExt cx="8257225" cy="4818872"/>
          </a:xfrm>
        </p:grpSpPr>
        <p:pic>
          <p:nvPicPr>
            <p:cNvPr id="348"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356" name="Group 356"/>
            <p:cNvGrpSpPr/>
            <p:nvPr/>
          </p:nvGrpSpPr>
          <p:grpSpPr>
            <a:xfrm>
              <a:off x="0" y="1485899"/>
              <a:ext cx="952879" cy="2906093"/>
              <a:chOff x="0" y="-59216"/>
              <a:chExt cx="952878" cy="2906091"/>
            </a:xfrm>
          </p:grpSpPr>
          <p:pic>
            <p:nvPicPr>
              <p:cNvPr id="349"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350" name="Shape 350"/>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51" name="Shape 351"/>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52" name="Shape 352"/>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53" name="Shape 353"/>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54" name="Shape 354"/>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55" name="Shape 355"/>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358" name="Shape 358"/>
          <p:cNvSpPr/>
          <p:nvPr/>
        </p:nvSpPr>
        <p:spPr>
          <a:xfrm>
            <a:off x="2471382" y="3900294"/>
            <a:ext cx="840657" cy="485534"/>
          </a:xfrm>
          <a:prstGeom prst="rect">
            <a:avLst/>
          </a:prstGeom>
          <a:ln w="25400">
            <a:solidFill>
              <a:srgbClr val="FF2600"/>
            </a:solidFill>
            <a:miter lim="400000"/>
          </a:ln>
        </p:spPr>
        <p:txBody>
          <a:bodyPr lIns="45719" rIns="45719"/>
          <a:lstStyle/>
          <a:p>
            <a:pPr/>
          </a:p>
        </p:txBody>
      </p:sp>
      <p:sp>
        <p:nvSpPr>
          <p:cNvPr id="359" name="Shape 359"/>
          <p:cNvSpPr/>
          <p:nvPr/>
        </p:nvSpPr>
        <p:spPr>
          <a:xfrm>
            <a:off x="991338" y="5471196"/>
            <a:ext cx="918237" cy="566042"/>
          </a:xfrm>
          <a:prstGeom prst="rect">
            <a:avLst/>
          </a:prstGeom>
          <a:ln w="25400">
            <a:solidFill>
              <a:srgbClr val="FF2600"/>
            </a:solidFill>
            <a:miter lim="400000"/>
          </a:ln>
        </p:spPr>
        <p:txBody>
          <a:bodyPr lIns="45719" rIns="45719"/>
          <a:lstStyle/>
          <a:p>
            <a:pPr/>
          </a:p>
        </p:txBody>
      </p:sp>
      <p:sp>
        <p:nvSpPr>
          <p:cNvPr id="360" name="Shape 360"/>
          <p:cNvSpPr/>
          <p:nvPr/>
        </p:nvSpPr>
        <p:spPr>
          <a:xfrm>
            <a:off x="4612966" y="4332567"/>
            <a:ext cx="918237" cy="411669"/>
          </a:xfrm>
          <a:prstGeom prst="rect">
            <a:avLst/>
          </a:prstGeom>
          <a:ln w="25400">
            <a:solidFill>
              <a:srgbClr val="FF2600"/>
            </a:solidFill>
            <a:miter lim="400000"/>
          </a:ln>
        </p:spPr>
        <p:txBody>
          <a:bodyPr lIns="45719" rIns="45719"/>
          <a:lstStyle/>
          <a:p>
            <a:pPr/>
          </a:p>
        </p:txBody>
      </p:sp>
      <p:sp>
        <p:nvSpPr>
          <p:cNvPr id="361" name="Shape 361"/>
          <p:cNvSpPr/>
          <p:nvPr/>
        </p:nvSpPr>
        <p:spPr>
          <a:xfrm>
            <a:off x="3642437" y="2522434"/>
            <a:ext cx="735247" cy="411669"/>
          </a:xfrm>
          <a:prstGeom prst="rect">
            <a:avLst/>
          </a:prstGeom>
          <a:ln w="25400">
            <a:solidFill>
              <a:srgbClr val="FF2600"/>
            </a:solidFill>
            <a:miter lim="400000"/>
          </a:ln>
        </p:spPr>
        <p:txBody>
          <a:bodyPr lIns="45719" rIns="45719"/>
          <a:lstStyle/>
          <a:p>
            <a:pPr/>
          </a:p>
        </p:txBody>
      </p:sp>
      <p:sp>
        <p:nvSpPr>
          <p:cNvPr id="362" name="Shape 362"/>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363" name="Shape 363"/>
          <p:cNvSpPr/>
          <p:nvPr/>
        </p:nvSpPr>
        <p:spPr>
          <a:xfrm>
            <a:off x="5468776" y="3881004"/>
            <a:ext cx="735247" cy="411670"/>
          </a:xfrm>
          <a:prstGeom prst="rect">
            <a:avLst/>
          </a:prstGeom>
          <a:ln w="25400">
            <a:solidFill>
              <a:srgbClr val="FF2600"/>
            </a:solidFill>
            <a:miter lim="400000"/>
          </a:ln>
        </p:spPr>
        <p:txBody>
          <a:bodyPr lIns="45719" rIns="45719"/>
          <a:lstStyle/>
          <a:p>
            <a:pPr/>
          </a:p>
        </p:txBody>
      </p:sp>
      <p:sp>
        <p:nvSpPr>
          <p:cNvPr id="364" name="Shape 364"/>
          <p:cNvSpPr/>
          <p:nvPr/>
        </p:nvSpPr>
        <p:spPr>
          <a:xfrm>
            <a:off x="5583664" y="4992480"/>
            <a:ext cx="918237" cy="411670"/>
          </a:xfrm>
          <a:prstGeom prst="rect">
            <a:avLst/>
          </a:prstGeom>
          <a:ln w="25400">
            <a:solidFill>
              <a:srgbClr val="FF2600"/>
            </a:solidFill>
            <a:miter lim="400000"/>
          </a:ln>
        </p:spPr>
        <p:txBody>
          <a:bodyPr lIns="45719" rIns="45719"/>
          <a:lstStyle/>
          <a:p>
            <a:pPr/>
          </a:p>
        </p:txBody>
      </p:sp>
      <p:sp>
        <p:nvSpPr>
          <p:cNvPr id="365" name="Shape 365"/>
          <p:cNvSpPr/>
          <p:nvPr/>
        </p:nvSpPr>
        <p:spPr>
          <a:xfrm>
            <a:off x="3723452" y="5581792"/>
            <a:ext cx="1012138" cy="552308"/>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Shape 367"/>
          <p:cNvSpPr/>
          <p:nvPr>
            <p:ph type="title"/>
          </p:nvPr>
        </p:nvSpPr>
        <p:spPr>
          <a:prstGeom prst="rect">
            <a:avLst/>
          </a:prstGeom>
        </p:spPr>
        <p:txBody>
          <a:bodyPr/>
          <a:lstStyle/>
          <a:p>
            <a:pPr/>
            <a:r>
              <a:t>User interaction</a:t>
            </a:r>
          </a:p>
        </p:txBody>
      </p:sp>
      <p:sp>
        <p:nvSpPr>
          <p:cNvPr id="368" name="Shape 3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9" name="15.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370" name="Shape 370"/>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interface (1/2)</a:t>
            </a:r>
          </a:p>
        </p:txBody>
      </p:sp>
      <p:pic>
        <p:nvPicPr>
          <p:cNvPr id="371" name="16.png"/>
          <p:cNvPicPr>
            <a:picLocks noChangeAspect="1"/>
          </p:cNvPicPr>
          <p:nvPr/>
        </p:nvPicPr>
        <p:blipFill>
          <a:blip r:embed="rId3">
            <a:extLst/>
          </a:blip>
          <a:srcRect l="60" t="0" r="60" b="0"/>
          <a:stretch>
            <a:fillRect/>
          </a:stretch>
        </p:blipFill>
        <p:spPr>
          <a:xfrm>
            <a:off x="2319083" y="1692469"/>
            <a:ext cx="1519680" cy="3099161"/>
          </a:xfrm>
          <a:prstGeom prst="rect">
            <a:avLst/>
          </a:prstGeom>
          <a:ln w="12700">
            <a:miter lim="400000"/>
          </a:ln>
        </p:spPr>
      </p:pic>
      <p:pic>
        <p:nvPicPr>
          <p:cNvPr id="372" name="18.png"/>
          <p:cNvPicPr>
            <a:picLocks noChangeAspect="1"/>
          </p:cNvPicPr>
          <p:nvPr/>
        </p:nvPicPr>
        <p:blipFill>
          <a:blip r:embed="rId4">
            <a:extLst/>
          </a:blip>
          <a:stretch>
            <a:fillRect/>
          </a:stretch>
        </p:blipFill>
        <p:spPr>
          <a:xfrm>
            <a:off x="4125593"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1698625" y="115887"/>
            <a:ext cx="5678488" cy="838201"/>
          </a:xfrm>
          <a:prstGeom prst="rect">
            <a:avLst/>
          </a:prstGeom>
        </p:spPr>
        <p:txBody>
          <a:bodyPr/>
          <a:lstStyle/>
          <a:p>
            <a:pPr/>
            <a:r>
              <a:t>User interaction</a:t>
            </a:r>
          </a:p>
        </p:txBody>
      </p:sp>
      <p:sp>
        <p:nvSpPr>
          <p:cNvPr id="375" name="Shape 37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Shape 376"/>
          <p:cNvSpPr/>
          <p:nvPr/>
        </p:nvSpPr>
        <p:spPr>
          <a:xfrm>
            <a:off x="674063" y="1063275"/>
            <a:ext cx="355457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components involved</a:t>
            </a:r>
          </a:p>
        </p:txBody>
      </p:sp>
      <p:grpSp>
        <p:nvGrpSpPr>
          <p:cNvPr id="386" name="Group 386"/>
          <p:cNvGrpSpPr/>
          <p:nvPr/>
        </p:nvGrpSpPr>
        <p:grpSpPr>
          <a:xfrm>
            <a:off x="262830" y="1397000"/>
            <a:ext cx="8257227" cy="4818873"/>
            <a:chOff x="0" y="0"/>
            <a:chExt cx="8257225" cy="4818872"/>
          </a:xfrm>
        </p:grpSpPr>
        <p:pic>
          <p:nvPicPr>
            <p:cNvPr id="377"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385" name="Group 385"/>
            <p:cNvGrpSpPr/>
            <p:nvPr/>
          </p:nvGrpSpPr>
          <p:grpSpPr>
            <a:xfrm>
              <a:off x="0" y="1485899"/>
              <a:ext cx="952879" cy="2906093"/>
              <a:chOff x="0" y="-59216"/>
              <a:chExt cx="952878" cy="2906091"/>
            </a:xfrm>
          </p:grpSpPr>
          <p:pic>
            <p:nvPicPr>
              <p:cNvPr id="378"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379" name="Shape 379"/>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0" name="Shape 380"/>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1" name="Shape 381"/>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2" name="Shape 382"/>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3" name="Shape 383"/>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4" name="Shape 384"/>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387" name="Shape 387"/>
          <p:cNvSpPr/>
          <p:nvPr/>
        </p:nvSpPr>
        <p:spPr>
          <a:xfrm>
            <a:off x="3723452" y="5581792"/>
            <a:ext cx="1012138" cy="552308"/>
          </a:xfrm>
          <a:prstGeom prst="rect">
            <a:avLst/>
          </a:prstGeom>
          <a:ln w="25400">
            <a:solidFill>
              <a:srgbClr val="FF2600"/>
            </a:solidFill>
            <a:miter lim="400000"/>
          </a:ln>
        </p:spPr>
        <p:txBody>
          <a:bodyPr lIns="45719" rIns="45719"/>
          <a:lstStyle/>
          <a:p>
            <a:pPr/>
          </a:p>
        </p:txBody>
      </p:sp>
      <p:sp>
        <p:nvSpPr>
          <p:cNvPr id="388" name="Shape 388"/>
          <p:cNvSpPr/>
          <p:nvPr/>
        </p:nvSpPr>
        <p:spPr>
          <a:xfrm>
            <a:off x="2471382" y="3900294"/>
            <a:ext cx="840657" cy="485534"/>
          </a:xfrm>
          <a:prstGeom prst="rect">
            <a:avLst/>
          </a:prstGeom>
          <a:ln w="25400">
            <a:solidFill>
              <a:srgbClr val="FF2600"/>
            </a:solidFill>
            <a:miter lim="400000"/>
          </a:ln>
        </p:spPr>
        <p:txBody>
          <a:bodyPr lIns="45719" rIns="45719"/>
          <a:lstStyle/>
          <a:p>
            <a:pPr/>
          </a:p>
        </p:txBody>
      </p:sp>
      <p:sp>
        <p:nvSpPr>
          <p:cNvPr id="389" name="Shape 389"/>
          <p:cNvSpPr/>
          <p:nvPr/>
        </p:nvSpPr>
        <p:spPr>
          <a:xfrm>
            <a:off x="991338" y="5471196"/>
            <a:ext cx="918237" cy="566042"/>
          </a:xfrm>
          <a:prstGeom prst="rect">
            <a:avLst/>
          </a:prstGeom>
          <a:ln w="25400">
            <a:solidFill>
              <a:srgbClr val="FF2600"/>
            </a:solidFill>
            <a:miter lim="400000"/>
          </a:ln>
        </p:spPr>
        <p:txBody>
          <a:bodyPr lIns="45719" rIns="45719"/>
          <a:lstStyle/>
          <a:p>
            <a:pPr/>
          </a:p>
        </p:txBody>
      </p:sp>
      <p:sp>
        <p:nvSpPr>
          <p:cNvPr id="390" name="Shape 390"/>
          <p:cNvSpPr/>
          <p:nvPr/>
        </p:nvSpPr>
        <p:spPr>
          <a:xfrm>
            <a:off x="4612966" y="4332567"/>
            <a:ext cx="918237" cy="411669"/>
          </a:xfrm>
          <a:prstGeom prst="rect">
            <a:avLst/>
          </a:prstGeom>
          <a:ln w="25400">
            <a:solidFill>
              <a:srgbClr val="FF2600"/>
            </a:solidFill>
            <a:miter lim="400000"/>
          </a:ln>
        </p:spPr>
        <p:txBody>
          <a:bodyPr lIns="45719" rIns="45719"/>
          <a:lstStyle/>
          <a:p>
            <a:pPr/>
          </a:p>
        </p:txBody>
      </p:sp>
      <p:sp>
        <p:nvSpPr>
          <p:cNvPr id="391" name="Shape 391"/>
          <p:cNvSpPr/>
          <p:nvPr/>
        </p:nvSpPr>
        <p:spPr>
          <a:xfrm>
            <a:off x="3642437" y="2522434"/>
            <a:ext cx="735247" cy="411669"/>
          </a:xfrm>
          <a:prstGeom prst="rect">
            <a:avLst/>
          </a:prstGeom>
          <a:ln w="25400">
            <a:solidFill>
              <a:srgbClr val="FF2600"/>
            </a:solidFill>
            <a:miter lim="400000"/>
          </a:ln>
        </p:spPr>
        <p:txBody>
          <a:bodyPr lIns="45719" rIns="45719"/>
          <a:lstStyle/>
          <a:p>
            <a:pPr/>
          </a:p>
        </p:txBody>
      </p:sp>
      <p:sp>
        <p:nvSpPr>
          <p:cNvPr id="392" name="Shape 392"/>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393" name="Shape 393"/>
          <p:cNvSpPr/>
          <p:nvPr/>
        </p:nvSpPr>
        <p:spPr>
          <a:xfrm>
            <a:off x="5468776" y="3881004"/>
            <a:ext cx="735247" cy="411670"/>
          </a:xfrm>
          <a:prstGeom prst="rect">
            <a:avLst/>
          </a:prstGeom>
          <a:ln w="25400">
            <a:solidFill>
              <a:srgbClr val="FF2600"/>
            </a:solidFill>
            <a:miter lim="400000"/>
          </a:ln>
        </p:spPr>
        <p:txBody>
          <a:bodyPr lIns="45719" rIns="45719"/>
          <a:lstStyle/>
          <a:p>
            <a:pPr/>
          </a:p>
        </p:txBody>
      </p:sp>
      <p:sp>
        <p:nvSpPr>
          <p:cNvPr id="394" name="Shape 394"/>
          <p:cNvSpPr/>
          <p:nvPr/>
        </p:nvSpPr>
        <p:spPr>
          <a:xfrm>
            <a:off x="5583664" y="4992480"/>
            <a:ext cx="918237" cy="411670"/>
          </a:xfrm>
          <a:prstGeom prst="rect">
            <a:avLst/>
          </a:prstGeom>
          <a:ln w="25400">
            <a:solidFill>
              <a:srgbClr val="FF2600"/>
            </a:solidFill>
            <a:miter lim="400000"/>
          </a:ln>
        </p:spPr>
        <p:txBody>
          <a:bodyPr lIns="45719" rIns="45719"/>
          <a:lstStyle/>
          <a:p>
            <a:pPr/>
          </a:p>
        </p:txBody>
      </p:sp>
      <p:sp>
        <p:nvSpPr>
          <p:cNvPr id="395" name="Shape 395"/>
          <p:cNvSpPr/>
          <p:nvPr/>
        </p:nvSpPr>
        <p:spPr>
          <a:xfrm>
            <a:off x="4324570" y="2040532"/>
            <a:ext cx="735247" cy="411670"/>
          </a:xfrm>
          <a:prstGeom prst="rect">
            <a:avLst/>
          </a:prstGeom>
          <a:ln w="25400">
            <a:solidFill>
              <a:srgbClr val="FF2600"/>
            </a:solidFill>
            <a:miter lim="400000"/>
          </a:ln>
        </p:spPr>
        <p:txBody>
          <a:bodyPr lIns="45719" rIns="45719"/>
          <a:lstStyle/>
          <a:p>
            <a:pPr/>
          </a:p>
        </p:txBody>
      </p:sp>
      <p:sp>
        <p:nvSpPr>
          <p:cNvPr id="396" name="Shape 396"/>
          <p:cNvSpPr/>
          <p:nvPr/>
        </p:nvSpPr>
        <p:spPr>
          <a:xfrm>
            <a:off x="2421826" y="1626701"/>
            <a:ext cx="509519" cy="403084"/>
          </a:xfrm>
          <a:prstGeom prst="rect">
            <a:avLst/>
          </a:prstGeom>
          <a:ln w="25400">
            <a:solidFill>
              <a:srgbClr val="FF2600"/>
            </a:solidFill>
            <a:miter lim="400000"/>
          </a:ln>
        </p:spPr>
        <p:txBody>
          <a:bodyPr lIns="45719" rIns="45719"/>
          <a:lstStyle/>
          <a:p>
            <a:pPr/>
          </a:p>
        </p:txBody>
      </p:sp>
      <p:sp>
        <p:nvSpPr>
          <p:cNvPr id="397" name="Shape 397"/>
          <p:cNvSpPr/>
          <p:nvPr/>
        </p:nvSpPr>
        <p:spPr>
          <a:xfrm>
            <a:off x="6093702" y="3192462"/>
            <a:ext cx="828364" cy="411670"/>
          </a:xfrm>
          <a:prstGeom prst="rect">
            <a:avLst/>
          </a:prstGeom>
          <a:ln w="25400">
            <a:solidFill>
              <a:srgbClr val="FF2600"/>
            </a:solidFill>
            <a:miter lim="400000"/>
          </a:ln>
        </p:spPr>
        <p:txBody>
          <a:bodyPr lIns="45719" rIns="45719"/>
          <a:lstStyle/>
          <a:p>
            <a:pPr/>
          </a:p>
        </p:txBody>
      </p:sp>
      <p:sp>
        <p:nvSpPr>
          <p:cNvPr id="398" name="Shape 398"/>
          <p:cNvSpPr/>
          <p:nvPr/>
        </p:nvSpPr>
        <p:spPr>
          <a:xfrm>
            <a:off x="7825206" y="2252956"/>
            <a:ext cx="622775" cy="411669"/>
          </a:xfrm>
          <a:prstGeom prst="rect">
            <a:avLst/>
          </a:prstGeom>
          <a:ln w="25400">
            <a:solidFill>
              <a:srgbClr val="FF2600"/>
            </a:solidFill>
            <a:miter lim="400000"/>
          </a:ln>
        </p:spPr>
        <p:txBody>
          <a:bodyPr lIns="45719" rIns="45719"/>
          <a:lstStyle/>
          <a:p>
            <a:pPr/>
          </a:p>
        </p:txBody>
      </p:sp>
      <p:sp>
        <p:nvSpPr>
          <p:cNvPr id="399" name="Shape 399"/>
          <p:cNvSpPr/>
          <p:nvPr/>
        </p:nvSpPr>
        <p:spPr>
          <a:xfrm>
            <a:off x="2440689" y="3248808"/>
            <a:ext cx="905525" cy="522309"/>
          </a:xfrm>
          <a:prstGeom prst="rect">
            <a:avLst/>
          </a:prstGeom>
          <a:ln w="25400">
            <a:solidFill>
              <a:srgbClr val="FF2600"/>
            </a:solidFill>
            <a:miter lim="400000"/>
          </a:ln>
        </p:spPr>
        <p:txBody>
          <a:bodyPr lIns="45719" rIns="45719"/>
          <a:lstStyle/>
          <a:p>
            <a:pPr/>
          </a:p>
        </p:txBody>
      </p:sp>
      <p:sp>
        <p:nvSpPr>
          <p:cNvPr id="400" name="Shape 400"/>
          <p:cNvSpPr/>
          <p:nvPr/>
        </p:nvSpPr>
        <p:spPr>
          <a:xfrm>
            <a:off x="759764" y="3526135"/>
            <a:ext cx="794546" cy="3862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pPr/>
            <a:r>
              <a:t>Car interaction</a:t>
            </a:r>
          </a:p>
        </p:txBody>
      </p:sp>
      <p:sp>
        <p:nvSpPr>
          <p:cNvPr id="403" name="Shape 40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Shape 404"/>
          <p:cNvSpPr/>
          <p:nvPr/>
        </p:nvSpPr>
        <p:spPr>
          <a:xfrm>
            <a:off x="674063" y="1063275"/>
            <a:ext cx="25715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interface (2/2)</a:t>
            </a:r>
          </a:p>
        </p:txBody>
      </p:sp>
      <p:pic>
        <p:nvPicPr>
          <p:cNvPr id="405" name="19.png"/>
          <p:cNvPicPr>
            <a:picLocks noChangeAspect="1"/>
          </p:cNvPicPr>
          <p:nvPr/>
        </p:nvPicPr>
        <p:blipFill>
          <a:blip r:embed="rId2">
            <a:extLst/>
          </a:blip>
          <a:stretch>
            <a:fillRect/>
          </a:stretch>
        </p:blipFill>
        <p:spPr>
          <a:xfrm>
            <a:off x="689844" y="1801368"/>
            <a:ext cx="2540001" cy="3594990"/>
          </a:xfrm>
          <a:prstGeom prst="rect">
            <a:avLst/>
          </a:prstGeom>
          <a:ln w="12700">
            <a:miter lim="400000"/>
          </a:ln>
        </p:spPr>
      </p:pic>
      <p:pic>
        <p:nvPicPr>
          <p:cNvPr id="406" name="20.png"/>
          <p:cNvPicPr>
            <a:picLocks noChangeAspect="1"/>
          </p:cNvPicPr>
          <p:nvPr/>
        </p:nvPicPr>
        <p:blipFill>
          <a:blip r:embed="rId3">
            <a:extLst/>
          </a:blip>
          <a:stretch>
            <a:fillRect/>
          </a:stretch>
        </p:blipFill>
        <p:spPr>
          <a:xfrm>
            <a:off x="3895946" y="1801368"/>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xfrm>
            <a:off x="1698625" y="115887"/>
            <a:ext cx="5678488" cy="838201"/>
          </a:xfrm>
          <a:prstGeom prst="rect">
            <a:avLst/>
          </a:prstGeom>
        </p:spPr>
        <p:txBody>
          <a:bodyPr/>
          <a:lstStyle/>
          <a:p>
            <a:pPr/>
            <a:r>
              <a:t>Car interaction</a:t>
            </a:r>
          </a:p>
        </p:txBody>
      </p:sp>
      <p:sp>
        <p:nvSpPr>
          <p:cNvPr id="409" name="Shape 4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Shape 410"/>
          <p:cNvSpPr/>
          <p:nvPr/>
        </p:nvSpPr>
        <p:spPr>
          <a:xfrm>
            <a:off x="674063" y="1063275"/>
            <a:ext cx="355457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Trip</a:t>
            </a:r>
            <a:r>
              <a:t> components involved</a:t>
            </a:r>
          </a:p>
        </p:txBody>
      </p:sp>
      <p:grpSp>
        <p:nvGrpSpPr>
          <p:cNvPr id="420" name="Group 420"/>
          <p:cNvGrpSpPr/>
          <p:nvPr/>
        </p:nvGrpSpPr>
        <p:grpSpPr>
          <a:xfrm>
            <a:off x="262830" y="1397000"/>
            <a:ext cx="8257227" cy="4818873"/>
            <a:chOff x="0" y="0"/>
            <a:chExt cx="8257225" cy="4818872"/>
          </a:xfrm>
        </p:grpSpPr>
        <p:pic>
          <p:nvPicPr>
            <p:cNvPr id="411"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419" name="Group 419"/>
            <p:cNvGrpSpPr/>
            <p:nvPr/>
          </p:nvGrpSpPr>
          <p:grpSpPr>
            <a:xfrm>
              <a:off x="0" y="1485899"/>
              <a:ext cx="952879" cy="2906093"/>
              <a:chOff x="0" y="-59216"/>
              <a:chExt cx="952878" cy="2906091"/>
            </a:xfrm>
          </p:grpSpPr>
          <p:pic>
            <p:nvPicPr>
              <p:cNvPr id="412"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413" name="Shape 413"/>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4" name="Shape 414"/>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5" name="Shape 415"/>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6" name="Shape 416"/>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7" name="Shape 417"/>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18" name="Shape 418"/>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421" name="Shape 421"/>
          <p:cNvSpPr/>
          <p:nvPr/>
        </p:nvSpPr>
        <p:spPr>
          <a:xfrm>
            <a:off x="1185747" y="5540924"/>
            <a:ext cx="556495" cy="411670"/>
          </a:xfrm>
          <a:prstGeom prst="rect">
            <a:avLst/>
          </a:prstGeom>
          <a:ln w="25400">
            <a:solidFill>
              <a:srgbClr val="FF2600"/>
            </a:solidFill>
            <a:miter lim="400000"/>
          </a:ln>
        </p:spPr>
        <p:txBody>
          <a:bodyPr lIns="45719" rIns="45719"/>
          <a:lstStyle/>
          <a:p>
            <a:pPr/>
          </a:p>
        </p:txBody>
      </p:sp>
      <p:sp>
        <p:nvSpPr>
          <p:cNvPr id="422" name="Shape 422"/>
          <p:cNvSpPr/>
          <p:nvPr/>
        </p:nvSpPr>
        <p:spPr>
          <a:xfrm>
            <a:off x="770594" y="3541790"/>
            <a:ext cx="799382" cy="689926"/>
          </a:xfrm>
          <a:prstGeom prst="rect">
            <a:avLst/>
          </a:prstGeom>
          <a:ln w="25400">
            <a:solidFill>
              <a:srgbClr val="FF2600"/>
            </a:solidFill>
            <a:miter lim="400000"/>
          </a:ln>
        </p:spPr>
        <p:txBody>
          <a:bodyPr lIns="45719" rIns="45719"/>
          <a:lstStyle/>
          <a:p>
            <a:pPr/>
          </a:p>
        </p:txBody>
      </p:sp>
      <p:sp>
        <p:nvSpPr>
          <p:cNvPr id="423" name="Shape 423"/>
          <p:cNvSpPr/>
          <p:nvPr/>
        </p:nvSpPr>
        <p:spPr>
          <a:xfrm>
            <a:off x="2473683" y="3308349"/>
            <a:ext cx="799383" cy="411670"/>
          </a:xfrm>
          <a:prstGeom prst="rect">
            <a:avLst/>
          </a:prstGeom>
          <a:ln w="25400">
            <a:solidFill>
              <a:srgbClr val="FF2600"/>
            </a:solidFill>
            <a:miter lim="400000"/>
          </a:ln>
        </p:spPr>
        <p:txBody>
          <a:bodyPr lIns="45719" rIns="45719"/>
          <a:lstStyle/>
          <a:p>
            <a:pPr/>
          </a:p>
        </p:txBody>
      </p:sp>
      <p:sp>
        <p:nvSpPr>
          <p:cNvPr id="424" name="Shape 424"/>
          <p:cNvSpPr/>
          <p:nvPr/>
        </p:nvSpPr>
        <p:spPr>
          <a:xfrm>
            <a:off x="3636022" y="2523971"/>
            <a:ext cx="761283" cy="411670"/>
          </a:xfrm>
          <a:prstGeom prst="rect">
            <a:avLst/>
          </a:prstGeom>
          <a:ln w="25400">
            <a:solidFill>
              <a:srgbClr val="FF2600"/>
            </a:solidFill>
            <a:miter lim="400000"/>
          </a:ln>
        </p:spPr>
        <p:txBody>
          <a:bodyPr lIns="45719" rIns="45719"/>
          <a:lstStyle/>
          <a:p>
            <a:pPr/>
          </a:p>
        </p:txBody>
      </p:sp>
      <p:sp>
        <p:nvSpPr>
          <p:cNvPr id="425" name="Shape 425"/>
          <p:cNvSpPr/>
          <p:nvPr/>
        </p:nvSpPr>
        <p:spPr>
          <a:xfrm>
            <a:off x="4346266" y="2031582"/>
            <a:ext cx="735883" cy="411670"/>
          </a:xfrm>
          <a:prstGeom prst="rect">
            <a:avLst/>
          </a:prstGeom>
          <a:ln w="25400">
            <a:solidFill>
              <a:srgbClr val="FF2600"/>
            </a:solidFill>
            <a:miter lim="400000"/>
          </a:ln>
        </p:spPr>
        <p:txBody>
          <a:bodyPr lIns="45719" rIns="45719"/>
          <a:lstStyle/>
          <a:p>
            <a:pPr/>
          </a:p>
        </p:txBody>
      </p:sp>
      <p:sp>
        <p:nvSpPr>
          <p:cNvPr id="426" name="Shape 426"/>
          <p:cNvSpPr/>
          <p:nvPr/>
        </p:nvSpPr>
        <p:spPr>
          <a:xfrm>
            <a:off x="2408554" y="1622230"/>
            <a:ext cx="556495" cy="450582"/>
          </a:xfrm>
          <a:prstGeom prst="rect">
            <a:avLst/>
          </a:prstGeom>
          <a:ln w="25400">
            <a:solidFill>
              <a:srgbClr val="FF2600"/>
            </a:solidFill>
            <a:miter lim="400000"/>
          </a:ln>
        </p:spPr>
        <p:txBody>
          <a:bodyPr lIns="45719" rIns="45719"/>
          <a:lstStyle/>
          <a:p>
            <a:pPr/>
          </a:p>
        </p:txBody>
      </p:sp>
      <p:sp>
        <p:nvSpPr>
          <p:cNvPr id="427" name="Shape 427"/>
          <p:cNvSpPr/>
          <p:nvPr/>
        </p:nvSpPr>
        <p:spPr>
          <a:xfrm>
            <a:off x="4612966" y="4332567"/>
            <a:ext cx="918237" cy="411669"/>
          </a:xfrm>
          <a:prstGeom prst="rect">
            <a:avLst/>
          </a:prstGeom>
          <a:ln w="25400">
            <a:solidFill>
              <a:srgbClr val="FF2600"/>
            </a:solidFill>
            <a:miter lim="400000"/>
          </a:ln>
        </p:spPr>
        <p:txBody>
          <a:bodyPr lIns="45719" rIns="45719"/>
          <a:lstStyle/>
          <a:p>
            <a:pPr/>
          </a:p>
        </p:txBody>
      </p:sp>
      <p:sp>
        <p:nvSpPr>
          <p:cNvPr id="428" name="Shape 428"/>
          <p:cNvSpPr/>
          <p:nvPr/>
        </p:nvSpPr>
        <p:spPr>
          <a:xfrm>
            <a:off x="4861635" y="2761100"/>
            <a:ext cx="735247" cy="411669"/>
          </a:xfrm>
          <a:prstGeom prst="rect">
            <a:avLst/>
          </a:prstGeom>
          <a:ln w="25400">
            <a:solidFill>
              <a:srgbClr val="FF2600"/>
            </a:solidFill>
            <a:miter lim="400000"/>
          </a:ln>
        </p:spPr>
        <p:txBody>
          <a:bodyPr lIns="45719" rIns="45719"/>
          <a:lstStyle/>
          <a:p>
            <a:pPr/>
          </a:p>
        </p:txBody>
      </p:sp>
      <p:sp>
        <p:nvSpPr>
          <p:cNvPr id="429" name="Shape 429"/>
          <p:cNvSpPr/>
          <p:nvPr/>
        </p:nvSpPr>
        <p:spPr>
          <a:xfrm>
            <a:off x="5468776" y="3881004"/>
            <a:ext cx="735247" cy="4116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r>
              <a:t>Required functionalities (1/2)</a:t>
            </a:r>
          </a:p>
        </p:txBody>
      </p:sp>
      <p:sp>
        <p:nvSpPr>
          <p:cNvPr id="155" name="Shape 155"/>
          <p:cNvSpPr/>
          <p:nvPr>
            <p:ph type="body" idx="1"/>
          </p:nvPr>
        </p:nvSpPr>
        <p:spPr>
          <a:prstGeom prst="rect">
            <a:avLst/>
          </a:prstGeom>
        </p:spPr>
        <p:txBody>
          <a:bodyPr/>
          <a:lstStyle/>
          <a:p>
            <a:pPr>
              <a:buBlip>
                <a:blip r:embed="rId2"/>
              </a:buBlip>
              <a:defRPr sz="1600"/>
            </a:pPr>
            <a:r>
              <a:t>Users must be able to register to the system by providing their credentials and payment  information. They receive back a password that can be used to access the system.</a:t>
            </a:r>
          </a:p>
          <a:p>
            <a:pPr>
              <a:buBlip>
                <a:blip r:embed="rId2"/>
              </a:buBlip>
              <a:defRPr sz="1600"/>
            </a:pPr>
            <a:r>
              <a:t>Registered users must be able to find the locations of available cars within a certain distance  from their current location or from a specified address.</a:t>
            </a:r>
          </a:p>
          <a:p>
            <a:pPr>
              <a:buBlip>
                <a:blip r:embed="rId2"/>
              </a:buBlip>
              <a:defRPr sz="1600"/>
            </a:pPr>
            <a:r>
              <a:t>Among the available cars in a certain geographical region, users must be able to reserve a  single car for up to one hour before they pick it up.</a:t>
            </a:r>
          </a:p>
          <a:p>
            <a:pPr>
              <a:buBlip>
                <a:blip r:embed="rId2"/>
              </a:buBlip>
              <a:defRPr sz="1600"/>
            </a:pPr>
            <a:r>
              <a:t>If a car is not picked-up within one hour from the reservation, the system tags the car as  available again, and the reservation expires; the user pays a fee of 1 €.</a:t>
            </a:r>
          </a:p>
          <a:p>
            <a:pPr>
              <a:buBlip>
                <a:blip r:embed="rId2"/>
              </a:buBlip>
              <a:defRPr sz="1600"/>
            </a:pPr>
            <a:r>
              <a:t>A user that reaches a reserved car must be able to tell the system she's nearby, so the system  unlocks the car and the user may enter.</a:t>
            </a:r>
          </a:p>
          <a:p>
            <a:pPr>
              <a:buBlip>
                <a:blip r:embed="rId2"/>
              </a:buBlip>
              <a:defRPr sz="1600"/>
            </a:pPr>
            <a:r>
              <a:t>As soon as the engine ignites, the system starts charging the user for a given amount of money  per minute; the user is notified of the current charges through a screen on the car.</a:t>
            </a:r>
          </a:p>
          <a:p>
            <a:pPr>
              <a:buBlip>
                <a:blip r:embed="rId2"/>
              </a:buBlip>
              <a:defRPr sz="1600"/>
            </a:pPr>
            <a:r>
              <a:t>The system stops charging the user as soon as the car is parked in a safe area and the user  exits the car; at this point, the system locks the car automatically.</a:t>
            </a:r>
          </a:p>
        </p:txBody>
      </p:sp>
      <p:sp>
        <p:nvSpPr>
          <p:cNvPr id="156" name="Shape 156"/>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prstGeom prst="rect">
            <a:avLst/>
          </a:prstGeom>
        </p:spPr>
        <p:txBody>
          <a:bodyPr/>
          <a:lstStyle/>
          <a:p>
            <a:pPr/>
            <a:r>
              <a:t>User interaction</a:t>
            </a:r>
          </a:p>
        </p:txBody>
      </p:sp>
      <p:sp>
        <p:nvSpPr>
          <p:cNvPr id="432" name="Shape 4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3" name="30.png"/>
          <p:cNvPicPr>
            <a:picLocks noChangeAspect="1"/>
          </p:cNvPicPr>
          <p:nvPr/>
        </p:nvPicPr>
        <p:blipFill>
          <a:blip r:embed="rId2">
            <a:extLst/>
          </a:blip>
          <a:stretch>
            <a:fillRect/>
          </a:stretch>
        </p:blipFill>
        <p:spPr>
          <a:xfrm>
            <a:off x="601991" y="1692469"/>
            <a:ext cx="1519680" cy="3099161"/>
          </a:xfrm>
          <a:prstGeom prst="rect">
            <a:avLst/>
          </a:prstGeom>
          <a:ln w="12700">
            <a:miter lim="400000"/>
          </a:ln>
        </p:spPr>
      </p:pic>
      <p:sp>
        <p:nvSpPr>
          <p:cNvPr id="434" name="Shape 434"/>
          <p:cNvSpPr/>
          <p:nvPr/>
        </p:nvSpPr>
        <p:spPr>
          <a:xfrm>
            <a:off x="674063" y="1063275"/>
            <a:ext cx="3289063"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Error handlers </a:t>
            </a:r>
            <a:r>
              <a:t>interface</a:t>
            </a:r>
          </a:p>
        </p:txBody>
      </p:sp>
      <p:pic>
        <p:nvPicPr>
          <p:cNvPr id="435" name="33.png"/>
          <p:cNvPicPr>
            <a:picLocks noChangeAspect="1"/>
          </p:cNvPicPr>
          <p:nvPr/>
        </p:nvPicPr>
        <p:blipFill>
          <a:blip r:embed="rId3">
            <a:extLst/>
          </a:blip>
          <a:stretch>
            <a:fillRect/>
          </a:stretch>
        </p:blipFill>
        <p:spPr>
          <a:xfrm>
            <a:off x="2619736" y="1692469"/>
            <a:ext cx="1519680" cy="309916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8" name="Shape 438"/>
          <p:cNvSpPr/>
          <p:nvPr>
            <p:ph type="title"/>
          </p:nvPr>
        </p:nvSpPr>
        <p:spPr>
          <a:xfrm>
            <a:off x="1698625" y="115887"/>
            <a:ext cx="5678488" cy="838201"/>
          </a:xfrm>
          <a:prstGeom prst="rect">
            <a:avLst/>
          </a:prstGeom>
        </p:spPr>
        <p:txBody>
          <a:bodyPr/>
          <a:lstStyle/>
          <a:p>
            <a:pPr/>
            <a:r>
              <a:t>User interaction</a:t>
            </a:r>
          </a:p>
        </p:txBody>
      </p:sp>
      <p:sp>
        <p:nvSpPr>
          <p:cNvPr id="439" name="Shape 439"/>
          <p:cNvSpPr/>
          <p:nvPr/>
        </p:nvSpPr>
        <p:spPr>
          <a:xfrm>
            <a:off x="674063" y="1063275"/>
            <a:ext cx="4983471"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i="1"/>
              <a:t>Error handlers</a:t>
            </a:r>
            <a:r>
              <a:t> components involved</a:t>
            </a:r>
          </a:p>
        </p:txBody>
      </p:sp>
      <p:grpSp>
        <p:nvGrpSpPr>
          <p:cNvPr id="449" name="Group 449"/>
          <p:cNvGrpSpPr/>
          <p:nvPr/>
        </p:nvGrpSpPr>
        <p:grpSpPr>
          <a:xfrm>
            <a:off x="262830" y="1397000"/>
            <a:ext cx="8257227" cy="4818873"/>
            <a:chOff x="0" y="0"/>
            <a:chExt cx="8257225" cy="4818872"/>
          </a:xfrm>
        </p:grpSpPr>
        <p:pic>
          <p:nvPicPr>
            <p:cNvPr id="440"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448" name="Group 448"/>
            <p:cNvGrpSpPr/>
            <p:nvPr/>
          </p:nvGrpSpPr>
          <p:grpSpPr>
            <a:xfrm>
              <a:off x="0" y="1485899"/>
              <a:ext cx="952879" cy="2906093"/>
              <a:chOff x="0" y="-59216"/>
              <a:chExt cx="952878" cy="2906091"/>
            </a:xfrm>
          </p:grpSpPr>
          <p:pic>
            <p:nvPicPr>
              <p:cNvPr id="441"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442" name="Shape 442"/>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43" name="Shape 443"/>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44" name="Shape 444"/>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45" name="Shape 445"/>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46" name="Shape 446"/>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47" name="Shape 447"/>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450" name="Shape 450"/>
          <p:cNvSpPr/>
          <p:nvPr/>
        </p:nvSpPr>
        <p:spPr>
          <a:xfrm>
            <a:off x="3723452" y="5581792"/>
            <a:ext cx="1012138" cy="552308"/>
          </a:xfrm>
          <a:prstGeom prst="rect">
            <a:avLst/>
          </a:prstGeom>
          <a:ln w="25400">
            <a:solidFill>
              <a:srgbClr val="FF2600"/>
            </a:solidFill>
            <a:miter lim="400000"/>
          </a:ln>
        </p:spPr>
        <p:txBody>
          <a:bodyPr lIns="45719" rIns="45719"/>
          <a:lstStyle/>
          <a:p>
            <a:pPr/>
          </a:p>
        </p:txBody>
      </p:sp>
      <p:sp>
        <p:nvSpPr>
          <p:cNvPr id="451" name="Shape 451"/>
          <p:cNvSpPr/>
          <p:nvPr/>
        </p:nvSpPr>
        <p:spPr>
          <a:xfrm>
            <a:off x="6910616" y="2775245"/>
            <a:ext cx="662272" cy="411670"/>
          </a:xfrm>
          <a:prstGeom prst="rect">
            <a:avLst/>
          </a:prstGeom>
          <a:ln w="25400">
            <a:solidFill>
              <a:srgbClr val="FF2600"/>
            </a:solidFill>
            <a:miter lim="400000"/>
          </a:ln>
        </p:spPr>
        <p:txBody>
          <a:bodyPr lIns="45719" rIns="45719"/>
          <a:lstStyle/>
          <a:p>
            <a:pPr/>
          </a:p>
        </p:txBody>
      </p:sp>
      <p:sp>
        <p:nvSpPr>
          <p:cNvPr id="452" name="Shape 452"/>
          <p:cNvSpPr/>
          <p:nvPr/>
        </p:nvSpPr>
        <p:spPr>
          <a:xfrm>
            <a:off x="2330541" y="1503002"/>
            <a:ext cx="662271" cy="636141"/>
          </a:xfrm>
          <a:prstGeom prst="rect">
            <a:avLst/>
          </a:prstGeom>
          <a:ln w="25400">
            <a:solidFill>
              <a:srgbClr val="FF2600"/>
            </a:solidFill>
            <a:miter lim="400000"/>
          </a:ln>
        </p:spPr>
        <p:txBody>
          <a:bodyPr lIns="45719" rIns="45719"/>
          <a:lstStyle/>
          <a:p>
            <a:pPr/>
          </a:p>
        </p:txBody>
      </p:sp>
      <p:sp>
        <p:nvSpPr>
          <p:cNvPr id="453" name="Shape 453"/>
          <p:cNvSpPr/>
          <p:nvPr/>
        </p:nvSpPr>
        <p:spPr>
          <a:xfrm>
            <a:off x="5583664" y="4992480"/>
            <a:ext cx="918237" cy="411670"/>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p>
            <a:pPr/>
            <a:r>
              <a:t>Supervisor interaction</a:t>
            </a:r>
          </a:p>
        </p:txBody>
      </p:sp>
      <p:sp>
        <p:nvSpPr>
          <p:cNvPr id="456" name="Shape 4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7" name="26.png"/>
          <p:cNvPicPr>
            <a:picLocks noChangeAspect="1"/>
          </p:cNvPicPr>
          <p:nvPr/>
        </p:nvPicPr>
        <p:blipFill>
          <a:blip r:embed="rId2">
            <a:extLst/>
          </a:blip>
          <a:stretch>
            <a:fillRect/>
          </a:stretch>
        </p:blipFill>
        <p:spPr>
          <a:xfrm>
            <a:off x="886823" y="1801463"/>
            <a:ext cx="2540001" cy="3594990"/>
          </a:xfrm>
          <a:prstGeom prst="rect">
            <a:avLst/>
          </a:prstGeom>
          <a:ln w="12700">
            <a:miter lim="400000"/>
          </a:ln>
        </p:spPr>
      </p:pic>
      <p:pic>
        <p:nvPicPr>
          <p:cNvPr id="458" name="27.png"/>
          <p:cNvPicPr>
            <a:picLocks noChangeAspect="1"/>
          </p:cNvPicPr>
          <p:nvPr/>
        </p:nvPicPr>
        <p:blipFill>
          <a:blip r:embed="rId3">
            <a:extLst/>
          </a:blip>
          <a:stretch>
            <a:fillRect/>
          </a:stretch>
        </p:blipFill>
        <p:spPr>
          <a:xfrm>
            <a:off x="3968517" y="1801463"/>
            <a:ext cx="2540001" cy="359499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1" name="Shape 461"/>
          <p:cNvSpPr/>
          <p:nvPr>
            <p:ph type="title"/>
          </p:nvPr>
        </p:nvSpPr>
        <p:spPr>
          <a:xfrm>
            <a:off x="1698625" y="115887"/>
            <a:ext cx="5678488" cy="838201"/>
          </a:xfrm>
          <a:prstGeom prst="rect">
            <a:avLst/>
          </a:prstGeom>
        </p:spPr>
        <p:txBody>
          <a:bodyPr/>
          <a:lstStyle/>
          <a:p>
            <a:pPr/>
            <a:r>
              <a:t>Supervisor interaction</a:t>
            </a:r>
          </a:p>
        </p:txBody>
      </p:sp>
      <p:sp>
        <p:nvSpPr>
          <p:cNvPr id="462" name="Shape 462"/>
          <p:cNvSpPr/>
          <p:nvPr/>
        </p:nvSpPr>
        <p:spPr>
          <a:xfrm>
            <a:off x="674063" y="1063275"/>
            <a:ext cx="296759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components involved</a:t>
            </a:r>
          </a:p>
        </p:txBody>
      </p:sp>
      <p:grpSp>
        <p:nvGrpSpPr>
          <p:cNvPr id="472" name="Group 472"/>
          <p:cNvGrpSpPr/>
          <p:nvPr/>
        </p:nvGrpSpPr>
        <p:grpSpPr>
          <a:xfrm>
            <a:off x="262830" y="1397000"/>
            <a:ext cx="8257227" cy="4818873"/>
            <a:chOff x="0" y="0"/>
            <a:chExt cx="8257225" cy="4818872"/>
          </a:xfrm>
        </p:grpSpPr>
        <p:pic>
          <p:nvPicPr>
            <p:cNvPr id="463" name="image6.png"/>
            <p:cNvPicPr>
              <a:picLocks noChangeAspect="1"/>
            </p:cNvPicPr>
            <p:nvPr/>
          </p:nvPicPr>
          <p:blipFill>
            <a:blip r:embed="rId2">
              <a:extLst/>
            </a:blip>
            <a:stretch>
              <a:fillRect/>
            </a:stretch>
          </p:blipFill>
          <p:spPr>
            <a:xfrm>
              <a:off x="366985" y="0"/>
              <a:ext cx="7890241" cy="4818873"/>
            </a:xfrm>
            <a:prstGeom prst="rect">
              <a:avLst/>
            </a:prstGeom>
            <a:ln w="12700" cap="flat">
              <a:noFill/>
              <a:miter lim="400000"/>
            </a:ln>
            <a:effectLst/>
          </p:spPr>
        </p:pic>
        <p:grpSp>
          <p:nvGrpSpPr>
            <p:cNvPr id="471" name="Group 471"/>
            <p:cNvGrpSpPr/>
            <p:nvPr/>
          </p:nvGrpSpPr>
          <p:grpSpPr>
            <a:xfrm>
              <a:off x="0" y="1485899"/>
              <a:ext cx="952879" cy="2906093"/>
              <a:chOff x="0" y="-59216"/>
              <a:chExt cx="952878" cy="2906091"/>
            </a:xfrm>
          </p:grpSpPr>
          <p:pic>
            <p:nvPicPr>
              <p:cNvPr id="464" name="Screen Shot 2017-02-16 at 17.59.07.png"/>
              <p:cNvPicPr>
                <a:picLocks noChangeAspect="1"/>
              </p:cNvPicPr>
              <p:nvPr/>
            </p:nvPicPr>
            <p:blipFill>
              <a:blip r:embed="rId3">
                <a:extLst/>
              </a:blip>
              <a:stretch>
                <a:fillRect/>
              </a:stretch>
            </p:blipFill>
            <p:spPr>
              <a:xfrm>
                <a:off x="0" y="1319672"/>
                <a:ext cx="330957" cy="203667"/>
              </a:xfrm>
              <a:prstGeom prst="rect">
                <a:avLst/>
              </a:prstGeom>
              <a:ln w="12700" cap="flat">
                <a:noFill/>
                <a:miter lim="400000"/>
              </a:ln>
              <a:effectLst/>
            </p:spPr>
          </p:pic>
          <p:sp>
            <p:nvSpPr>
              <p:cNvPr id="465" name="Shape 465"/>
              <p:cNvSpPr/>
              <p:nvPr/>
            </p:nvSpPr>
            <p:spPr>
              <a:xfrm flipV="1">
                <a:off x="140078" y="1523778"/>
                <a:ext cx="1" cy="128841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66" name="Shape 466"/>
              <p:cNvSpPr/>
              <p:nvPr/>
            </p:nvSpPr>
            <p:spPr>
              <a:xfrm flipH="1">
                <a:off x="140641" y="28124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67" name="Shape 467"/>
              <p:cNvSpPr/>
              <p:nvPr/>
            </p:nvSpPr>
            <p:spPr>
              <a:xfrm flipV="1">
                <a:off x="140078" y="158661"/>
                <a:ext cx="1" cy="1175305"/>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68" name="Shape 468"/>
              <p:cNvSpPr/>
              <p:nvPr/>
            </p:nvSpPr>
            <p:spPr>
              <a:xfrm flipH="1" flipV="1">
                <a:off x="140641" y="158108"/>
                <a:ext cx="806520" cy="1"/>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69" name="Shape 469"/>
              <p:cNvSpPr/>
              <p:nvPr/>
            </p:nvSpPr>
            <p:spPr>
              <a:xfrm flipV="1">
                <a:off x="952878" y="-59217"/>
                <a:ext cx="1" cy="224783"/>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70" name="Shape 470"/>
              <p:cNvSpPr/>
              <p:nvPr/>
            </p:nvSpPr>
            <p:spPr>
              <a:xfrm>
                <a:off x="328771" y="2681727"/>
                <a:ext cx="430261" cy="165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600"/>
                </a:lvl1pPr>
              </a:lstStyle>
              <a:p>
                <a:pPr/>
                <a:r>
                  <a:t>Maps API</a:t>
                </a:r>
              </a:p>
            </p:txBody>
          </p:sp>
        </p:grpSp>
      </p:grpSp>
      <p:sp>
        <p:nvSpPr>
          <p:cNvPr id="473" name="Shape 473"/>
          <p:cNvSpPr/>
          <p:nvPr/>
        </p:nvSpPr>
        <p:spPr>
          <a:xfrm>
            <a:off x="1178826" y="5527532"/>
            <a:ext cx="556077" cy="411670"/>
          </a:xfrm>
          <a:prstGeom prst="rect">
            <a:avLst/>
          </a:prstGeom>
          <a:ln w="25400">
            <a:solidFill>
              <a:srgbClr val="FF2600"/>
            </a:solidFill>
            <a:miter lim="400000"/>
          </a:ln>
        </p:spPr>
        <p:txBody>
          <a:bodyPr lIns="45719" rIns="45719"/>
          <a:lstStyle/>
          <a:p>
            <a:pPr/>
          </a:p>
        </p:txBody>
      </p:sp>
      <p:sp>
        <p:nvSpPr>
          <p:cNvPr id="474" name="Shape 474"/>
          <p:cNvSpPr/>
          <p:nvPr/>
        </p:nvSpPr>
        <p:spPr>
          <a:xfrm>
            <a:off x="696713" y="2408124"/>
            <a:ext cx="935500" cy="558801"/>
          </a:xfrm>
          <a:prstGeom prst="rect">
            <a:avLst/>
          </a:prstGeom>
          <a:ln w="25400">
            <a:solidFill>
              <a:srgbClr val="FF2600"/>
            </a:solidFill>
            <a:miter lim="400000"/>
          </a:ln>
        </p:spPr>
        <p:txBody>
          <a:bodyPr lIns="45719" rIns="45719"/>
          <a:lstStyle/>
          <a:p>
            <a:pPr/>
          </a:p>
        </p:txBody>
      </p:sp>
      <p:sp>
        <p:nvSpPr>
          <p:cNvPr id="475" name="Shape 475"/>
          <p:cNvSpPr/>
          <p:nvPr/>
        </p:nvSpPr>
        <p:spPr>
          <a:xfrm>
            <a:off x="3644007" y="2494012"/>
            <a:ext cx="747069" cy="454641"/>
          </a:xfrm>
          <a:prstGeom prst="rect">
            <a:avLst/>
          </a:prstGeom>
          <a:ln w="25400">
            <a:solidFill>
              <a:srgbClr val="FF2600"/>
            </a:solidFill>
            <a:miter lim="400000"/>
          </a:ln>
        </p:spPr>
        <p:txBody>
          <a:bodyPr lIns="45719" rIns="45719"/>
          <a:lstStyle/>
          <a:p>
            <a:pPr/>
          </a:p>
        </p:txBody>
      </p:sp>
      <p:sp>
        <p:nvSpPr>
          <p:cNvPr id="476" name="Shape 476"/>
          <p:cNvSpPr/>
          <p:nvPr/>
        </p:nvSpPr>
        <p:spPr>
          <a:xfrm>
            <a:off x="2451069" y="1622230"/>
            <a:ext cx="459665" cy="411670"/>
          </a:xfrm>
          <a:prstGeom prst="rect">
            <a:avLst/>
          </a:prstGeom>
          <a:ln w="25400">
            <a:solidFill>
              <a:srgbClr val="FF2600"/>
            </a:solidFill>
            <a:miter lim="400000"/>
          </a:ln>
        </p:spPr>
        <p:txBody>
          <a:bodyPr lIns="45719" rIns="45719"/>
          <a:lstStyle/>
          <a:p>
            <a:pPr/>
          </a:p>
        </p:txBody>
      </p:sp>
      <p:sp>
        <p:nvSpPr>
          <p:cNvPr id="477" name="Shape 477"/>
          <p:cNvSpPr/>
          <p:nvPr/>
        </p:nvSpPr>
        <p:spPr>
          <a:xfrm>
            <a:off x="4339346" y="2038054"/>
            <a:ext cx="747070" cy="411669"/>
          </a:xfrm>
          <a:prstGeom prst="rect">
            <a:avLst/>
          </a:prstGeom>
          <a:ln w="25400">
            <a:solidFill>
              <a:srgbClr val="FF2600"/>
            </a:solidFill>
            <a:miter lim="400000"/>
          </a:ln>
        </p:spPr>
        <p:txBody>
          <a:bodyPr lIns="45719" rIns="45719"/>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0" name="Shape 480"/>
          <p:cNvSpPr/>
          <p:nvPr>
            <p:ph type="title"/>
          </p:nvPr>
        </p:nvSpPr>
        <p:spPr>
          <a:xfrm>
            <a:off x="685800" y="2101850"/>
            <a:ext cx="7772400" cy="889000"/>
          </a:xfrm>
          <a:prstGeom prst="rect">
            <a:avLst/>
          </a:prstGeom>
        </p:spPr>
        <p:txBody>
          <a:bodyPr/>
          <a:lstStyle>
            <a:lvl1pPr>
              <a:defRPr sz="3200"/>
            </a:lvl1pPr>
          </a:lstStyle>
          <a:p>
            <a:pPr/>
            <a:r>
              <a:t>Central server integration sequence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xfrm>
            <a:off x="639147" y="394348"/>
            <a:ext cx="4959221" cy="889001"/>
          </a:xfrm>
          <a:prstGeom prst="rect">
            <a:avLst/>
          </a:prstGeom>
        </p:spPr>
        <p:txBody>
          <a:bodyPr/>
          <a:lstStyle>
            <a:lvl1pPr>
              <a:defRPr sz="2400"/>
            </a:lvl1pPr>
          </a:lstStyle>
          <a:p>
            <a:pPr/>
            <a:r>
              <a:t>Components Integration</a:t>
            </a:r>
          </a:p>
        </p:txBody>
      </p:sp>
      <p:pic>
        <p:nvPicPr>
          <p:cNvPr id="483" name="image7.png"/>
          <p:cNvPicPr>
            <a:picLocks noChangeAspect="1"/>
          </p:cNvPicPr>
          <p:nvPr/>
        </p:nvPicPr>
        <p:blipFill>
          <a:blip r:embed="rId2">
            <a:extLst/>
          </a:blip>
          <a:stretch>
            <a:fillRect/>
          </a:stretch>
        </p:blipFill>
        <p:spPr>
          <a:xfrm>
            <a:off x="0" y="1283348"/>
            <a:ext cx="5993428" cy="4809541"/>
          </a:xfrm>
          <a:prstGeom prst="rect">
            <a:avLst/>
          </a:prstGeom>
          <a:ln w="12700">
            <a:miter lim="400000"/>
          </a:ln>
        </p:spPr>
      </p:pic>
      <p:pic>
        <p:nvPicPr>
          <p:cNvPr id="484" name="image8.png"/>
          <p:cNvPicPr>
            <a:picLocks noChangeAspect="1"/>
          </p:cNvPicPr>
          <p:nvPr/>
        </p:nvPicPr>
        <p:blipFill>
          <a:blip r:embed="rId3">
            <a:extLst/>
          </a:blip>
          <a:stretch>
            <a:fillRect/>
          </a:stretch>
        </p:blipFill>
        <p:spPr>
          <a:xfrm>
            <a:off x="4825774" y="4546805"/>
            <a:ext cx="4217438" cy="1698945"/>
          </a:xfrm>
          <a:prstGeom prst="rect">
            <a:avLst/>
          </a:prstGeom>
          <a:ln w="12700">
            <a:miter lim="400000"/>
          </a:ln>
        </p:spPr>
      </p:pic>
      <p:sp>
        <p:nvSpPr>
          <p:cNvPr id="485" name="Shape 485"/>
          <p:cNvSpPr/>
          <p:nvPr/>
        </p:nvSpPr>
        <p:spPr>
          <a:xfrm>
            <a:off x="5878284" y="1283346"/>
            <a:ext cx="3060443" cy="3017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Each component unit tested</a:t>
            </a:r>
          </a:p>
          <a:p>
            <a:pPr>
              <a:defRPr sz="1800"/>
            </a:pPr>
          </a:p>
          <a:p>
            <a:pPr marL="342900" indent="-342900">
              <a:buSzPct val="100000"/>
              <a:buFont typeface="Arial"/>
              <a:buChar char="•"/>
              <a:defRPr sz="1800"/>
            </a:pPr>
            <a:r>
              <a:t>Bottom-up approach</a:t>
            </a:r>
          </a:p>
          <a:p>
            <a:pPr>
              <a:defRPr sz="1800"/>
            </a:pPr>
          </a:p>
          <a:p>
            <a:pPr marL="342900" indent="-342900">
              <a:buSzPct val="100000"/>
              <a:buFont typeface="Arial"/>
              <a:buChar char="•"/>
              <a:defRPr sz="1800"/>
            </a:pPr>
            <a:r>
              <a:t>Usage of simple drivers</a:t>
            </a:r>
          </a:p>
          <a:p>
            <a:pPr marL="342900" indent="-342900">
              <a:buSzPct val="100000"/>
              <a:buFont typeface="Arial"/>
              <a:buChar char="•"/>
              <a:defRPr sz="1800"/>
            </a:pPr>
          </a:p>
          <a:p>
            <a:pPr marL="342900" indent="-342900">
              <a:buSzPct val="100000"/>
              <a:buFont typeface="Arial"/>
              <a:buChar char="•"/>
              <a:defRPr sz="1800"/>
            </a:pPr>
            <a:r>
              <a:t>Usage of stub to test the interactions between car and reservsation</a:t>
            </a:r>
          </a:p>
        </p:txBody>
      </p:sp>
      <p:sp>
        <p:nvSpPr>
          <p:cNvPr id="486" name="Shape 48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9" name="Shape 489"/>
          <p:cNvSpPr/>
          <p:nvPr>
            <p:ph type="title"/>
          </p:nvPr>
        </p:nvSpPr>
        <p:spPr>
          <a:xfrm>
            <a:off x="685800" y="2101850"/>
            <a:ext cx="7772400" cy="889000"/>
          </a:xfrm>
          <a:prstGeom prst="rect">
            <a:avLst/>
          </a:prstGeom>
        </p:spPr>
        <p:txBody>
          <a:bodyPr/>
          <a:lstStyle>
            <a:lvl1pPr>
              <a:defRPr sz="3200"/>
            </a:lvl1pPr>
          </a:lstStyle>
          <a:p>
            <a:pPr/>
            <a:r>
              <a:t>Subsystem integration sequence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1" name="image9.png"/>
          <p:cNvPicPr>
            <a:picLocks noChangeAspect="1"/>
          </p:cNvPicPr>
          <p:nvPr/>
        </p:nvPicPr>
        <p:blipFill>
          <a:blip r:embed="rId2">
            <a:extLst/>
          </a:blip>
          <a:stretch>
            <a:fillRect/>
          </a:stretch>
        </p:blipFill>
        <p:spPr>
          <a:xfrm>
            <a:off x="494521" y="1336169"/>
            <a:ext cx="2978314" cy="4467473"/>
          </a:xfrm>
          <a:prstGeom prst="rect">
            <a:avLst/>
          </a:prstGeom>
          <a:ln w="12700">
            <a:miter lim="400000"/>
          </a:ln>
        </p:spPr>
      </p:pic>
      <p:pic>
        <p:nvPicPr>
          <p:cNvPr id="492" name="image10.png"/>
          <p:cNvPicPr>
            <a:picLocks noChangeAspect="1"/>
          </p:cNvPicPr>
          <p:nvPr/>
        </p:nvPicPr>
        <p:blipFill>
          <a:blip r:embed="rId3">
            <a:extLst/>
          </a:blip>
          <a:stretch>
            <a:fillRect/>
          </a:stretch>
        </p:blipFill>
        <p:spPr>
          <a:xfrm>
            <a:off x="3472834" y="5240701"/>
            <a:ext cx="5084795" cy="562938"/>
          </a:xfrm>
          <a:prstGeom prst="rect">
            <a:avLst/>
          </a:prstGeom>
          <a:ln w="12700">
            <a:miter lim="400000"/>
          </a:ln>
        </p:spPr>
      </p:pic>
      <p:sp>
        <p:nvSpPr>
          <p:cNvPr id="493" name="Shape 493"/>
          <p:cNvSpPr/>
          <p:nvPr>
            <p:ph type="title"/>
          </p:nvPr>
        </p:nvSpPr>
        <p:spPr>
          <a:xfrm>
            <a:off x="639147" y="394348"/>
            <a:ext cx="4959221" cy="889001"/>
          </a:xfrm>
          <a:prstGeom prst="rect">
            <a:avLst/>
          </a:prstGeom>
        </p:spPr>
        <p:txBody>
          <a:bodyPr/>
          <a:lstStyle>
            <a:lvl1pPr>
              <a:defRPr sz="2400"/>
            </a:lvl1pPr>
          </a:lstStyle>
          <a:p>
            <a:pPr/>
            <a:r>
              <a:t>Subsystems Integration</a:t>
            </a:r>
          </a:p>
        </p:txBody>
      </p:sp>
      <p:sp>
        <p:nvSpPr>
          <p:cNvPr id="494" name="Shape 494"/>
          <p:cNvSpPr/>
          <p:nvPr/>
        </p:nvSpPr>
        <p:spPr>
          <a:xfrm>
            <a:off x="3472834" y="2831241"/>
            <a:ext cx="5551716"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800"/>
            </a:pPr>
            <a:r>
              <a:t>Bottom-up approach</a:t>
            </a:r>
          </a:p>
          <a:p>
            <a:pPr>
              <a:defRPr sz="1800"/>
            </a:pPr>
          </a:p>
          <a:p>
            <a:pPr marL="342900" indent="-342900">
              <a:buSzPct val="100000"/>
              <a:buFont typeface="Arial"/>
              <a:buChar char="•"/>
              <a:defRPr sz="1800"/>
            </a:pPr>
            <a:r>
              <a:t>Usage of simple drivers</a:t>
            </a:r>
          </a:p>
          <a:p>
            <a:pPr marL="342900" indent="-342900">
              <a:buSzPct val="100000"/>
              <a:buFont typeface="Arial"/>
              <a:buChar char="•"/>
              <a:defRPr sz="1800"/>
            </a:pPr>
          </a:p>
          <a:p>
            <a:pPr marL="342900" indent="-342900">
              <a:buSzPct val="100000"/>
              <a:buFont typeface="Arial"/>
              <a:buChar char="•"/>
              <a:defRPr sz="1800"/>
            </a:pPr>
            <a:r>
              <a:t>Central server needed to test the mobile app </a:t>
            </a:r>
          </a:p>
        </p:txBody>
      </p:sp>
      <p:sp>
        <p:nvSpPr>
          <p:cNvPr id="495" name="Shape 4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8" name="Shape 498"/>
          <p:cNvSpPr/>
          <p:nvPr>
            <p:ph type="title"/>
          </p:nvPr>
        </p:nvSpPr>
        <p:spPr>
          <a:xfrm>
            <a:off x="685800" y="2101850"/>
            <a:ext cx="7772400" cy="889000"/>
          </a:xfrm>
          <a:prstGeom prst="rect">
            <a:avLst/>
          </a:prstGeom>
        </p:spPr>
        <p:txBody>
          <a:bodyPr/>
          <a:lstStyle/>
          <a:p>
            <a:pPr defTabSz="804672">
              <a:defRPr sz="2816">
                <a:effectLst>
                  <a:outerShdw sx="100000" sy="100000" kx="0" ky="0" algn="b" rotWithShape="0" blurRad="33528" dist="33528" dir="2700000">
                    <a:srgbClr val="C0C0C0"/>
                  </a:outerShdw>
                </a:effectLst>
              </a:defRPr>
            </a:pPr>
            <a:r>
              <a:t>Function points estimation </a:t>
            </a:r>
          </a:p>
          <a:p>
            <a:pPr defTabSz="804672">
              <a:defRPr sz="2816">
                <a:effectLst>
                  <a:outerShdw sx="100000" sy="100000" kx="0" ky="0" algn="b" rotWithShape="0" blurRad="33528" dist="33528" dir="2700000">
                    <a:srgbClr val="C0C0C0"/>
                  </a:outerShdw>
                </a:effectLst>
              </a:defRPr>
            </a:pPr>
            <a:r>
              <a:t>+ effort and duration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title"/>
          </p:nvPr>
        </p:nvSpPr>
        <p:spPr>
          <a:xfrm>
            <a:off x="639146" y="394348"/>
            <a:ext cx="5248471" cy="889001"/>
          </a:xfrm>
          <a:prstGeom prst="rect">
            <a:avLst/>
          </a:prstGeom>
        </p:spPr>
        <p:txBody>
          <a:bodyPr/>
          <a:lstStyle>
            <a:lvl1pPr>
              <a:defRPr sz="2400"/>
            </a:lvl1pPr>
          </a:lstStyle>
          <a:p>
            <a:pPr/>
            <a:r>
              <a:t>Function Points Estimation</a:t>
            </a:r>
          </a:p>
        </p:txBody>
      </p:sp>
      <p:pic>
        <p:nvPicPr>
          <p:cNvPr id="501" name="image11.png"/>
          <p:cNvPicPr>
            <a:picLocks noChangeAspect="1"/>
          </p:cNvPicPr>
          <p:nvPr/>
        </p:nvPicPr>
        <p:blipFill>
          <a:blip r:embed="rId2">
            <a:extLst/>
          </a:blip>
          <a:stretch>
            <a:fillRect/>
          </a:stretch>
        </p:blipFill>
        <p:spPr>
          <a:xfrm>
            <a:off x="639146" y="1512531"/>
            <a:ext cx="4988671" cy="3761472"/>
          </a:xfrm>
          <a:prstGeom prst="rect">
            <a:avLst/>
          </a:prstGeom>
          <a:ln w="12700">
            <a:miter lim="400000"/>
          </a:ln>
        </p:spPr>
      </p:pic>
      <p:pic>
        <p:nvPicPr>
          <p:cNvPr id="502" name="image12.png"/>
          <p:cNvPicPr>
            <a:picLocks noChangeAspect="1"/>
          </p:cNvPicPr>
          <p:nvPr/>
        </p:nvPicPr>
        <p:blipFill>
          <a:blip r:embed="rId3">
            <a:extLst/>
          </a:blip>
          <a:stretch>
            <a:fillRect/>
          </a:stretch>
        </p:blipFill>
        <p:spPr>
          <a:xfrm>
            <a:off x="5887615" y="3973874"/>
            <a:ext cx="2606759" cy="166719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p>
            <a:pPr/>
            <a:r>
              <a:t>Required functionalities (2/2)</a:t>
            </a:r>
          </a:p>
        </p:txBody>
      </p:sp>
      <p:sp>
        <p:nvSpPr>
          <p:cNvPr id="159" name="Shape 159"/>
          <p:cNvSpPr/>
          <p:nvPr>
            <p:ph type="body" idx="1"/>
          </p:nvPr>
        </p:nvSpPr>
        <p:spPr>
          <a:prstGeom prst="rect">
            <a:avLst/>
          </a:prstGeom>
        </p:spPr>
        <p:txBody>
          <a:bodyPr/>
          <a:lstStyle/>
          <a:p>
            <a:pPr>
              <a:buBlip>
                <a:blip r:embed="rId2"/>
              </a:buBlip>
              <a:defRPr sz="1600"/>
            </a:pPr>
            <a:r>
              <a:t>The set of safe areas for parking cars is pre-defined by the management system.</a:t>
            </a:r>
          </a:p>
          <a:p>
            <a:pPr>
              <a:buBlip>
                <a:blip r:embed="rId2"/>
              </a:buBlip>
              <a:defRPr sz="1600"/>
            </a:pPr>
            <a:r>
              <a:t>If the system detects the user took at least two other passengers onto the car, the system  applies a discount of 10% on the last ride.</a:t>
            </a:r>
          </a:p>
          <a:p>
            <a:pPr>
              <a:buBlip>
                <a:blip r:embed="rId2"/>
              </a:buBlip>
              <a:defRPr sz="1600"/>
            </a:pPr>
            <a:r>
              <a:t>If a car is left with no more than 50% of the battery empty, the system applies a discount of  20% on the last ride.</a:t>
            </a:r>
          </a:p>
          <a:p>
            <a:pPr>
              <a:buBlip>
                <a:blip r:embed="rId2"/>
              </a:buBlip>
              <a:defRPr sz="1600"/>
            </a:pPr>
            <a:r>
              <a:t>If a car is left at special parking areas where they can be recharged and the user takes care of  plugging the car into the power grid, the system applies a discount of 30% on the last ride.</a:t>
            </a:r>
          </a:p>
          <a:p>
            <a:pPr>
              <a:buBlip>
                <a:blip r:embed="rId2"/>
              </a:buBlip>
              <a:defRPr sz="1600"/>
            </a:pPr>
            <a:r>
              <a:t>If a car is left at more than 3 KM from the nearest power grid station or with more than 80% of  the battery empty, the system charges 30% more on the last ride to compensate for the cost  required to re-charge the car on-site.</a:t>
            </a:r>
          </a:p>
          <a:p>
            <a:pPr>
              <a:buBlip>
                <a:blip r:embed="rId2"/>
              </a:buBlip>
              <a:defRPr sz="1600"/>
            </a:pPr>
            <a:r>
              <a:t>If the user enables the money saving option, he/she can input his/her final destination and the  system provides information about the station where to leave the car to get a discount. This  station is determined to ensure a uniform distribution of cars in the city and depends both on  the destination of the user and on the availability of power plugs at the selected station.</a:t>
            </a:r>
          </a:p>
        </p:txBody>
      </p:sp>
      <p:sp>
        <p:nvSpPr>
          <p:cNvPr id="160" name="Shape 160"/>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title"/>
          </p:nvPr>
        </p:nvSpPr>
        <p:spPr>
          <a:xfrm>
            <a:off x="639146" y="394348"/>
            <a:ext cx="5248471" cy="889001"/>
          </a:xfrm>
          <a:prstGeom prst="rect">
            <a:avLst/>
          </a:prstGeom>
        </p:spPr>
        <p:txBody>
          <a:bodyPr/>
          <a:lstStyle>
            <a:lvl1pPr>
              <a:defRPr sz="2400"/>
            </a:lvl1pPr>
          </a:lstStyle>
          <a:p>
            <a:pPr/>
            <a:r>
              <a:t>Effort Estimation</a:t>
            </a:r>
          </a:p>
        </p:txBody>
      </p:sp>
      <p:pic>
        <p:nvPicPr>
          <p:cNvPr id="505" name="image13.png"/>
          <p:cNvPicPr>
            <a:picLocks noChangeAspect="1"/>
          </p:cNvPicPr>
          <p:nvPr/>
        </p:nvPicPr>
        <p:blipFill>
          <a:blip r:embed="rId2">
            <a:extLst/>
          </a:blip>
          <a:stretch>
            <a:fillRect/>
          </a:stretch>
        </p:blipFill>
        <p:spPr>
          <a:xfrm>
            <a:off x="639146" y="2097703"/>
            <a:ext cx="3040031" cy="1849024"/>
          </a:xfrm>
          <a:prstGeom prst="rect">
            <a:avLst/>
          </a:prstGeom>
          <a:ln w="12700">
            <a:miter lim="400000"/>
          </a:ln>
        </p:spPr>
      </p:pic>
      <p:pic>
        <p:nvPicPr>
          <p:cNvPr id="506" name="image14.png"/>
          <p:cNvPicPr>
            <a:picLocks noChangeAspect="1"/>
          </p:cNvPicPr>
          <p:nvPr/>
        </p:nvPicPr>
        <p:blipFill>
          <a:blip r:embed="rId3">
            <a:extLst/>
          </a:blip>
          <a:stretch>
            <a:fillRect/>
          </a:stretch>
        </p:blipFill>
        <p:spPr>
          <a:xfrm>
            <a:off x="3224110" y="1208704"/>
            <a:ext cx="2182897" cy="567485"/>
          </a:xfrm>
          <a:prstGeom prst="rect">
            <a:avLst/>
          </a:prstGeom>
          <a:ln w="12700">
            <a:miter lim="400000"/>
          </a:ln>
        </p:spPr>
      </p:pic>
      <p:pic>
        <p:nvPicPr>
          <p:cNvPr id="507" name="image15.png"/>
          <p:cNvPicPr>
            <a:picLocks noChangeAspect="1"/>
          </p:cNvPicPr>
          <p:nvPr/>
        </p:nvPicPr>
        <p:blipFill>
          <a:blip r:embed="rId4">
            <a:extLst/>
          </a:blip>
          <a:stretch>
            <a:fillRect/>
          </a:stretch>
        </p:blipFill>
        <p:spPr>
          <a:xfrm>
            <a:off x="4824474" y="2097703"/>
            <a:ext cx="3659580" cy="3565559"/>
          </a:xfrm>
          <a:prstGeom prst="rect">
            <a:avLst/>
          </a:prstGeom>
          <a:ln w="12700">
            <a:miter lim="400000"/>
          </a:ln>
        </p:spPr>
      </p:pic>
      <p:sp>
        <p:nvSpPr>
          <p:cNvPr id="508" name="Shape 508"/>
          <p:cNvSpPr/>
          <p:nvPr/>
        </p:nvSpPr>
        <p:spPr>
          <a:xfrm>
            <a:off x="639146" y="1690083"/>
            <a:ext cx="2059217"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Scale Factors:</a:t>
            </a:r>
          </a:p>
        </p:txBody>
      </p:sp>
      <p:sp>
        <p:nvSpPr>
          <p:cNvPr id="509" name="Shape 509"/>
          <p:cNvSpPr/>
          <p:nvPr/>
        </p:nvSpPr>
        <p:spPr>
          <a:xfrm>
            <a:off x="4824474" y="1776188"/>
            <a:ext cx="2059217"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Cost Driver:</a:t>
            </a:r>
          </a:p>
        </p:txBody>
      </p:sp>
      <p:pic>
        <p:nvPicPr>
          <p:cNvPr id="510" name="image16.png"/>
          <p:cNvPicPr>
            <a:picLocks noChangeAspect="1"/>
          </p:cNvPicPr>
          <p:nvPr/>
        </p:nvPicPr>
        <p:blipFill>
          <a:blip r:embed="rId5">
            <a:extLst/>
          </a:blip>
          <a:stretch>
            <a:fillRect/>
          </a:stretch>
        </p:blipFill>
        <p:spPr>
          <a:xfrm>
            <a:off x="2094974" y="5794278"/>
            <a:ext cx="4410076" cy="381001"/>
          </a:xfrm>
          <a:prstGeom prst="rect">
            <a:avLst/>
          </a:prstGeom>
          <a:ln w="12700">
            <a:miter lim="400000"/>
          </a:ln>
        </p:spPr>
      </p:pic>
      <p:sp>
        <p:nvSpPr>
          <p:cNvPr id="511" name="Shape 51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Shape 514"/>
          <p:cNvSpPr/>
          <p:nvPr>
            <p:ph type="title"/>
          </p:nvPr>
        </p:nvSpPr>
        <p:spPr>
          <a:xfrm>
            <a:off x="685800" y="2101850"/>
            <a:ext cx="7772400" cy="889000"/>
          </a:xfrm>
          <a:prstGeom prst="rect">
            <a:avLst/>
          </a:prstGeom>
        </p:spPr>
        <p:txBody>
          <a:bodyPr/>
          <a:lstStyle>
            <a:lvl1pPr>
              <a:defRPr sz="3200"/>
            </a:lvl1pPr>
          </a:lstStyle>
          <a:p>
            <a:pPr/>
            <a:r>
              <a:t>Schedule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title"/>
          </p:nvPr>
        </p:nvSpPr>
        <p:spPr>
          <a:xfrm>
            <a:off x="1698624" y="115887"/>
            <a:ext cx="5678490" cy="838201"/>
          </a:xfrm>
          <a:prstGeom prst="rect">
            <a:avLst/>
          </a:prstGeom>
        </p:spPr>
        <p:txBody>
          <a:bodyPr/>
          <a:lstStyle/>
          <a:p>
            <a:pPr/>
            <a:r>
              <a:t>Schedule </a:t>
            </a:r>
            <a:r>
              <a:t>(1/6)</a:t>
            </a:r>
            <a:r>
              <a:t> – General Overview</a:t>
            </a:r>
          </a:p>
        </p:txBody>
      </p:sp>
      <p:sp>
        <p:nvSpPr>
          <p:cNvPr id="517" name="Shape 517"/>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8" name="image29.png"/>
          <p:cNvPicPr>
            <a:picLocks noChangeAspect="1"/>
          </p:cNvPicPr>
          <p:nvPr/>
        </p:nvPicPr>
        <p:blipFill>
          <a:blip r:embed="rId2">
            <a:extLst/>
          </a:blip>
          <a:stretch>
            <a:fillRect/>
          </a:stretch>
        </p:blipFill>
        <p:spPr>
          <a:xfrm>
            <a:off x="50024" y="2513333"/>
            <a:ext cx="9093977" cy="137729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title"/>
          </p:nvPr>
        </p:nvSpPr>
        <p:spPr>
          <a:xfrm>
            <a:off x="1698624" y="115887"/>
            <a:ext cx="5678490" cy="838201"/>
          </a:xfrm>
          <a:prstGeom prst="rect">
            <a:avLst/>
          </a:prstGeom>
        </p:spPr>
        <p:txBody>
          <a:bodyPr/>
          <a:lstStyle/>
          <a:p>
            <a:pPr/>
            <a:r>
              <a:t>Schedule </a:t>
            </a:r>
            <a:r>
              <a:t>(2/6)</a:t>
            </a:r>
            <a:r>
              <a:t> – Project Planning</a:t>
            </a:r>
          </a:p>
        </p:txBody>
      </p:sp>
      <p:sp>
        <p:nvSpPr>
          <p:cNvPr id="521" name="Shape 521"/>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2" name="image30.png"/>
          <p:cNvPicPr>
            <a:picLocks noChangeAspect="1"/>
          </p:cNvPicPr>
          <p:nvPr/>
        </p:nvPicPr>
        <p:blipFill>
          <a:blip r:embed="rId2">
            <a:extLst/>
          </a:blip>
          <a:stretch>
            <a:fillRect/>
          </a:stretch>
        </p:blipFill>
        <p:spPr>
          <a:xfrm>
            <a:off x="0" y="1963654"/>
            <a:ext cx="9072979" cy="234900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title"/>
          </p:nvPr>
        </p:nvSpPr>
        <p:spPr>
          <a:xfrm>
            <a:off x="1698624" y="115887"/>
            <a:ext cx="5678490" cy="838201"/>
          </a:xfrm>
          <a:prstGeom prst="rect">
            <a:avLst/>
          </a:prstGeom>
        </p:spPr>
        <p:txBody>
          <a:bodyPr/>
          <a:lstStyle/>
          <a:p>
            <a:pPr>
              <a:defRPr sz="2500"/>
            </a:pPr>
            <a:r>
              <a:t>Schedule </a:t>
            </a:r>
            <a:r>
              <a:t>(3/6)</a:t>
            </a:r>
            <a:r>
              <a:t> – Requirements &amp; Specifications</a:t>
            </a:r>
          </a:p>
        </p:txBody>
      </p:sp>
      <p:sp>
        <p:nvSpPr>
          <p:cNvPr id="525" name="Shape 525"/>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6" name="image31.png"/>
          <p:cNvPicPr>
            <a:picLocks noChangeAspect="1"/>
          </p:cNvPicPr>
          <p:nvPr/>
        </p:nvPicPr>
        <p:blipFill>
          <a:blip r:embed="rId2">
            <a:extLst/>
          </a:blip>
          <a:stretch>
            <a:fillRect/>
          </a:stretch>
        </p:blipFill>
        <p:spPr>
          <a:xfrm>
            <a:off x="160749" y="2061310"/>
            <a:ext cx="8638440" cy="229999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title"/>
          </p:nvPr>
        </p:nvSpPr>
        <p:spPr>
          <a:xfrm>
            <a:off x="1698624" y="115887"/>
            <a:ext cx="5678490" cy="838201"/>
          </a:xfrm>
          <a:prstGeom prst="rect">
            <a:avLst/>
          </a:prstGeom>
        </p:spPr>
        <p:txBody>
          <a:bodyPr/>
          <a:lstStyle/>
          <a:p>
            <a:pPr/>
            <a:r>
              <a:t>Schedule </a:t>
            </a:r>
            <a:r>
              <a:t>(4/6)</a:t>
            </a:r>
            <a:r>
              <a:t> – Design</a:t>
            </a:r>
          </a:p>
        </p:txBody>
      </p:sp>
      <p:sp>
        <p:nvSpPr>
          <p:cNvPr id="529" name="Shape 529"/>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0" name="image32.png"/>
          <p:cNvPicPr>
            <a:picLocks noChangeAspect="1"/>
          </p:cNvPicPr>
          <p:nvPr/>
        </p:nvPicPr>
        <p:blipFill>
          <a:blip r:embed="rId2">
            <a:extLst/>
          </a:blip>
          <a:stretch>
            <a:fillRect/>
          </a:stretch>
        </p:blipFill>
        <p:spPr>
          <a:xfrm>
            <a:off x="230087" y="1935963"/>
            <a:ext cx="8684664" cy="2556138"/>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xfrm>
            <a:off x="1698624" y="115887"/>
            <a:ext cx="5678490" cy="838201"/>
          </a:xfrm>
          <a:prstGeom prst="rect">
            <a:avLst/>
          </a:prstGeom>
        </p:spPr>
        <p:txBody>
          <a:bodyPr/>
          <a:lstStyle/>
          <a:p>
            <a:pPr/>
            <a:r>
              <a:t>Schedule </a:t>
            </a:r>
            <a:r>
              <a:t>(5/6)</a:t>
            </a:r>
            <a:r>
              <a:t> – Development</a:t>
            </a:r>
          </a:p>
        </p:txBody>
      </p:sp>
      <p:sp>
        <p:nvSpPr>
          <p:cNvPr id="533" name="Shape 533"/>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4" name="image33.png"/>
          <p:cNvPicPr>
            <a:picLocks noChangeAspect="1"/>
          </p:cNvPicPr>
          <p:nvPr/>
        </p:nvPicPr>
        <p:blipFill>
          <a:blip r:embed="rId2">
            <a:extLst/>
          </a:blip>
          <a:stretch>
            <a:fillRect/>
          </a:stretch>
        </p:blipFill>
        <p:spPr>
          <a:xfrm>
            <a:off x="17989" y="1772993"/>
            <a:ext cx="8923958" cy="334942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title"/>
          </p:nvPr>
        </p:nvSpPr>
        <p:spPr>
          <a:xfrm>
            <a:off x="1698624" y="115887"/>
            <a:ext cx="5678490" cy="838201"/>
          </a:xfrm>
          <a:prstGeom prst="rect">
            <a:avLst/>
          </a:prstGeom>
        </p:spPr>
        <p:txBody>
          <a:bodyPr/>
          <a:lstStyle/>
          <a:p>
            <a:pPr>
              <a:defRPr sz="2500"/>
            </a:pPr>
            <a:r>
              <a:t>Schedule </a:t>
            </a:r>
            <a:r>
              <a:t>(6/6)</a:t>
            </a:r>
            <a:r>
              <a:t> – Integration Testing</a:t>
            </a:r>
          </a:p>
        </p:txBody>
      </p:sp>
      <p:sp>
        <p:nvSpPr>
          <p:cNvPr id="537" name="Shape 537"/>
          <p:cNvSpPr/>
          <p:nvPr>
            <p:ph type="sldNum" sz="quarter" idx="4294967295"/>
          </p:nvPr>
        </p:nvSpPr>
        <p:spPr>
          <a:xfrm>
            <a:off x="4440009" y="6337300"/>
            <a:ext cx="26398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8" name="image34.png"/>
          <p:cNvPicPr>
            <a:picLocks noChangeAspect="1"/>
          </p:cNvPicPr>
          <p:nvPr/>
        </p:nvPicPr>
        <p:blipFill>
          <a:blip r:embed="rId2">
            <a:extLst/>
          </a:blip>
          <a:stretch>
            <a:fillRect/>
          </a:stretch>
        </p:blipFill>
        <p:spPr>
          <a:xfrm>
            <a:off x="136864" y="1161071"/>
            <a:ext cx="8835102" cy="470707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Shape 541"/>
          <p:cNvSpPr/>
          <p:nvPr>
            <p:ph type="title"/>
          </p:nvPr>
        </p:nvSpPr>
        <p:spPr>
          <a:xfrm>
            <a:off x="685800" y="2101850"/>
            <a:ext cx="7772400" cy="889000"/>
          </a:xfrm>
          <a:prstGeom prst="rect">
            <a:avLst/>
          </a:prstGeom>
        </p:spPr>
        <p:txBody>
          <a:bodyPr/>
          <a:lstStyle>
            <a:lvl1pPr>
              <a:defRPr sz="3200"/>
            </a:lvl1pPr>
          </a:lstStyle>
          <a:p>
            <a:pPr/>
            <a:r>
              <a:t>Risk</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body" sz="half" idx="1"/>
          </p:nvPr>
        </p:nvSpPr>
        <p:spPr>
          <a:xfrm>
            <a:off x="681880" y="1143000"/>
            <a:ext cx="7780240" cy="2085206"/>
          </a:xfrm>
          <a:prstGeom prst="rect">
            <a:avLst/>
          </a:prstGeom>
        </p:spPr>
        <p:txBody>
          <a:bodyPr/>
          <a:lstStyle/>
          <a:p>
            <a:pPr>
              <a:defRPr b="0"/>
            </a:pPr>
            <a:r>
              <a:t>In this section we're going to assess the main risks that the project development may face.</a:t>
            </a:r>
          </a:p>
          <a:p>
            <a:pPr>
              <a:defRPr b="0"/>
            </a:pPr>
          </a:p>
          <a:p>
            <a:pPr>
              <a:defRPr b="0"/>
            </a:pPr>
            <a:r>
              <a:t>We adopted a proactive risk strategy and detected the following risks divided in 3 main category.</a:t>
            </a:r>
          </a:p>
        </p:txBody>
      </p:sp>
      <p:sp>
        <p:nvSpPr>
          <p:cNvPr id="544" name="Shape 5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5" name="Shape 545"/>
          <p:cNvSpPr/>
          <p:nvPr/>
        </p:nvSpPr>
        <p:spPr>
          <a:xfrm>
            <a:off x="1698625" y="115887"/>
            <a:ext cx="5678488" cy="8382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2800">
                <a:solidFill>
                  <a:srgbClr val="003366"/>
                </a:solidFill>
                <a:effectLst>
                  <a:outerShdw sx="100000" sy="100000" kx="0" ky="0" algn="b" rotWithShape="0" blurRad="38100" dist="38100" dir="2700000">
                    <a:srgbClr val="C0C0C0"/>
                  </a:outerShdw>
                </a:effectLst>
              </a:defRPr>
            </a:lvl1pPr>
          </a:lstStyle>
          <a:p>
            <a:pPr/>
            <a:r>
              <a:t>Risk Factors</a:t>
            </a:r>
          </a:p>
        </p:txBody>
      </p:sp>
      <p:sp>
        <p:nvSpPr>
          <p:cNvPr id="546" name="Shape 546"/>
          <p:cNvSpPr/>
          <p:nvPr/>
        </p:nvSpPr>
        <p:spPr>
          <a:xfrm>
            <a:off x="685800" y="3312342"/>
            <a:ext cx="7772400" cy="13914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60000"/>
              <a:buBlip>
                <a:blip r:embed="rId2"/>
              </a:buBlip>
            </a:pPr>
            <a:r>
              <a:t>Project Risks</a:t>
            </a:r>
          </a:p>
          <a:p>
            <a:pPr marL="342900" indent="-342900">
              <a:spcBef>
                <a:spcPts val="500"/>
              </a:spcBef>
              <a:buSzPct val="60000"/>
              <a:buBlip>
                <a:blip r:embed="rId2"/>
              </a:buBlip>
            </a:pPr>
            <a:r>
              <a:t>Technical Risks</a:t>
            </a:r>
          </a:p>
          <a:p>
            <a:pPr marL="342900" indent="-342900">
              <a:spcBef>
                <a:spcPts val="500"/>
              </a:spcBef>
              <a:buSzPct val="60000"/>
              <a:buBlip>
                <a:blip r:embed="rId2"/>
              </a:buBlip>
            </a:pPr>
            <a:r>
              <a:t>Business Risks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title"/>
          </p:nvPr>
        </p:nvSpPr>
        <p:spPr>
          <a:xfrm>
            <a:off x="685800" y="2101850"/>
            <a:ext cx="7772400" cy="889000"/>
          </a:xfrm>
          <a:prstGeom prst="rect">
            <a:avLst/>
          </a:prstGeom>
        </p:spPr>
        <p:txBody>
          <a:bodyPr/>
          <a:lstStyle>
            <a:lvl1pPr>
              <a:defRPr sz="3200"/>
            </a:lvl1pPr>
          </a:lstStyle>
          <a:p>
            <a:pPr/>
            <a:r>
              <a:t>Assumptions</a:t>
            </a:r>
          </a:p>
        </p:txBody>
      </p:sp>
      <p:sp>
        <p:nvSpPr>
          <p:cNvPr id="163" name="Shape 163"/>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title"/>
          </p:nvPr>
        </p:nvSpPr>
        <p:spPr>
          <a:prstGeom prst="rect">
            <a:avLst/>
          </a:prstGeom>
        </p:spPr>
        <p:txBody>
          <a:bodyPr/>
          <a:lstStyle/>
          <a:p>
            <a:pPr/>
            <a:r>
              <a:t>Project Risks</a:t>
            </a:r>
          </a:p>
        </p:txBody>
      </p:sp>
      <p:sp>
        <p:nvSpPr>
          <p:cNvPr id="549" name="Shape 549"/>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RISK04 [Bad external components]: The quality or functionality of externally supplied components may be below what is required for this project (e.g. google maps service or payment interface unavailable).</a:t>
            </a:r>
          </a:p>
          <a:p>
            <a:pPr>
              <a:buBlip>
                <a:blip r:embed="rId2"/>
              </a:buBlip>
              <a:defRPr sz="1600"/>
            </a:pPr>
            <a:r>
              <a:t>RISK05: Key staff are ill at critical times in the project.</a:t>
            </a:r>
          </a:p>
          <a:p>
            <a:pPr>
              <a:buBlip>
                <a:blip r:embed="rId2"/>
              </a:buBlip>
              <a:defRPr sz="1600"/>
            </a:pPr>
            <a:r>
              <a:t>RISK06: The size of the software is underestimated.</a:t>
            </a:r>
          </a:p>
          <a:p>
            <a:pPr>
              <a:buBlip>
                <a:blip r:embed="rId2"/>
              </a:buBlip>
              <a:defRPr sz="1600"/>
            </a:pPr>
            <a:r>
              <a:t>RISK07: The time required to develop the software is underestimated.</a:t>
            </a:r>
          </a:p>
        </p:txBody>
      </p:sp>
      <p:sp>
        <p:nvSpPr>
          <p:cNvPr id="550" name="Shape 5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title"/>
          </p:nvPr>
        </p:nvSpPr>
        <p:spPr>
          <a:prstGeom prst="rect">
            <a:avLst/>
          </a:prstGeom>
        </p:spPr>
        <p:txBody>
          <a:bodyPr/>
          <a:lstStyle/>
          <a:p>
            <a:pPr/>
            <a:r>
              <a:t>Technical Risks</a:t>
            </a:r>
          </a:p>
        </p:txBody>
      </p:sp>
      <p:sp>
        <p:nvSpPr>
          <p:cNvPr id="553" name="Shape 553"/>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a:p>
            <a:pPr>
              <a:buBlip>
                <a:blip r:embed="rId2"/>
              </a:buBlip>
              <a:defRPr sz="1600"/>
            </a:pPr>
            <a:r>
              <a:t>RISK12: The rate of defect repair is underestimated.</a:t>
            </a:r>
          </a:p>
        </p:txBody>
      </p:sp>
      <p:sp>
        <p:nvSpPr>
          <p:cNvPr id="554" name="Shape 5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title"/>
          </p:nvPr>
        </p:nvSpPr>
        <p:spPr>
          <a:prstGeom prst="rect">
            <a:avLst/>
          </a:prstGeom>
        </p:spPr>
        <p:txBody>
          <a:bodyPr/>
          <a:lstStyle/>
          <a:p>
            <a:pPr/>
            <a:r>
              <a:t>Business Risks</a:t>
            </a:r>
          </a:p>
        </p:txBody>
      </p:sp>
      <p:sp>
        <p:nvSpPr>
          <p:cNvPr id="557" name="Shape 557"/>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558" name="Shape 5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Shape 560"/>
          <p:cNvSpPr/>
          <p:nvPr>
            <p:ph type="title"/>
          </p:nvPr>
        </p:nvSpPr>
        <p:spPr>
          <a:prstGeom prst="rect">
            <a:avLst/>
          </a:prstGeom>
        </p:spPr>
        <p:txBody>
          <a:bodyPr/>
          <a:lstStyle/>
          <a:p>
            <a:pPr/>
            <a:r>
              <a:t>Contingency Plan</a:t>
            </a:r>
          </a:p>
        </p:txBody>
      </p:sp>
      <p:sp>
        <p:nvSpPr>
          <p:cNvPr id="561" name="Shape 561"/>
          <p:cNvSpPr/>
          <p:nvPr>
            <p:ph type="body" idx="1"/>
          </p:nvPr>
        </p:nvSpPr>
        <p:spPr>
          <a:prstGeom prst="rect">
            <a:avLst/>
          </a:prstGeom>
        </p:spPr>
        <p:txBody>
          <a:bodyPr/>
          <a:lstStyle/>
          <a:p>
            <a:pPr marL="294894" indent="-294894" defTabSz="786384">
              <a:spcBef>
                <a:spcPts val="400"/>
              </a:spcBef>
              <a:buBlip>
                <a:blip r:embed="rId2"/>
              </a:buBlip>
              <a:defRPr sz="1376"/>
            </a:pPr>
            <a:r>
              <a:t>RISK01: Derive traceability information to assess requirements change impact; maximize information hiding in the design.</a:t>
            </a:r>
          </a:p>
          <a:p>
            <a:pPr marL="294894" indent="-294894" defTabSz="786384">
              <a:spcBef>
                <a:spcPts val="400"/>
              </a:spcBef>
              <a:buBlip>
                <a:blip r:embed="rId2"/>
              </a:buBlip>
              <a:defRPr sz="1376"/>
            </a:pPr>
            <a:r>
              <a:t>RISK02: Investigate buying-in components.</a:t>
            </a:r>
          </a:p>
          <a:p>
            <a:pPr marL="294894" indent="-294894" defTabSz="786384">
              <a:spcBef>
                <a:spcPts val="400"/>
              </a:spcBef>
              <a:buBlip>
                <a:blip r:embed="rId2"/>
              </a:buBlip>
              <a:defRPr sz="1376"/>
            </a:pPr>
            <a:r>
              <a:t>RISK03: Involve the stakeholders in the requirements and design phase with surveys</a:t>
            </a:r>
          </a:p>
          <a:p>
            <a:pPr marL="294894" indent="-294894" defTabSz="786384">
              <a:spcBef>
                <a:spcPts val="400"/>
              </a:spcBef>
              <a:buBlip>
                <a:blip r:embed="rId2"/>
              </a:buBlip>
              <a:defRPr sz="1376"/>
            </a:pPr>
            <a:r>
              <a:t>RISK05: Reorganize team so that there is more overlap of work and people therefore understand each other's jobs. </a:t>
            </a:r>
          </a:p>
          <a:p>
            <a:pPr marL="294894" indent="-294894" defTabSz="786384">
              <a:spcBef>
                <a:spcPts val="400"/>
              </a:spcBef>
              <a:buBlip>
                <a:blip r:embed="rId2"/>
              </a:buBlip>
              <a:defRPr sz="1376"/>
            </a:pPr>
            <a:r>
              <a:t>RISK06: investigate use of a program generator.</a:t>
            </a:r>
          </a:p>
          <a:p>
            <a:pPr marL="294894" indent="-294894" defTabSz="786384">
              <a:spcBef>
                <a:spcPts val="400"/>
              </a:spcBef>
              <a:buBlip>
                <a:blip r:embed="rId2"/>
              </a:buBlip>
              <a:defRPr sz="1376"/>
            </a:pPr>
            <a:r>
              <a:t>RISK07: Investigate buying-in components; investigate use of a program generator.</a:t>
            </a:r>
          </a:p>
          <a:p>
            <a:pPr marL="294894" indent="-294894" defTabSz="786384">
              <a:spcBef>
                <a:spcPts val="400"/>
              </a:spcBef>
              <a:buBlip>
                <a:blip r:embed="rId2"/>
              </a:buBlip>
              <a:defRPr sz="1376"/>
            </a:pPr>
            <a:r>
              <a:t>RISK08: Overrate application servers resources, or investigate the possibility of buying a higher-performance application server or move the system to an highly scalable platform.</a:t>
            </a:r>
          </a:p>
          <a:p>
            <a:pPr marL="294894" indent="-294894" defTabSz="786384">
              <a:spcBef>
                <a:spcPts val="400"/>
              </a:spcBef>
              <a:buBlip>
                <a:blip r:embed="rId2"/>
              </a:buBlip>
              <a:defRPr sz="1376"/>
            </a:pPr>
            <a:r>
              <a:t>RISK09: Involve the stakeholders with discussions on the interface design.</a:t>
            </a:r>
          </a:p>
          <a:p>
            <a:pPr marL="294894" indent="-294894" defTabSz="786384">
              <a:spcBef>
                <a:spcPts val="400"/>
              </a:spcBef>
              <a:buBlip>
                <a:blip r:embed="rId2"/>
              </a:buBlip>
              <a:defRPr sz="1376"/>
            </a:pPr>
            <a:r>
              <a:t>RISK10: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294894" indent="-294894" defTabSz="786384">
              <a:spcBef>
                <a:spcPts val="400"/>
              </a:spcBef>
              <a:buBlip>
                <a:blip r:embed="rId2"/>
              </a:buBlip>
              <a:defRPr sz="1376"/>
            </a:pPr>
            <a:r>
              <a:t>RISK11: Investigate the possibility of buying a higher-performance database or move the system to an highly scalable platform.</a:t>
            </a:r>
          </a:p>
          <a:p>
            <a:pPr marL="294894" indent="-294894" defTabSz="786384">
              <a:spcBef>
                <a:spcPts val="400"/>
              </a:spcBef>
              <a:buBlip>
                <a:blip r:embed="rId2"/>
              </a:buBlip>
              <a:defRPr sz="1376"/>
            </a:pPr>
            <a:r>
              <a:t>RISK12: Replace potentially defective components with bought-in components of known reliability.</a:t>
            </a:r>
          </a:p>
          <a:p>
            <a:pPr marL="294894" indent="-294894" defTabSz="786384">
              <a:spcBef>
                <a:spcPts val="400"/>
              </a:spcBef>
              <a:buBlip>
                <a:blip r:embed="rId2"/>
              </a:buBlip>
              <a:defRPr sz="1376"/>
            </a:pPr>
            <a:r>
              <a:t>RISK13/14: Promote our product using some advertising</a:t>
            </a:r>
          </a:p>
        </p:txBody>
      </p:sp>
      <p:sp>
        <p:nvSpPr>
          <p:cNvPr id="562" name="Shape 56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sldNum" sz="quarter" idx="4294967295"/>
          </p:nvPr>
        </p:nvSpPr>
        <p:spPr>
          <a:xfrm>
            <a:off x="3505200" y="6190472"/>
            <a:ext cx="2133600"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5" name="Shape 565"/>
          <p:cNvSpPr/>
          <p:nvPr>
            <p:ph type="title"/>
          </p:nvPr>
        </p:nvSpPr>
        <p:spPr>
          <a:xfrm>
            <a:off x="685800" y="2101850"/>
            <a:ext cx="7772400" cy="889000"/>
          </a:xfrm>
          <a:prstGeom prst="rect">
            <a:avLst/>
          </a:prstGeom>
        </p:spPr>
        <p:txBody>
          <a:bodyPr/>
          <a:lstStyle>
            <a:lvl1pPr>
              <a:defRPr sz="3200"/>
            </a:lvl1pPr>
          </a:lstStyle>
          <a:p>
            <a:pPr/>
            <a:r>
              <a:t>Questions, doubts, Issues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Definitions</a:t>
            </a:r>
          </a:p>
        </p:txBody>
      </p:sp>
      <p:sp>
        <p:nvSpPr>
          <p:cNvPr id="166" name="Shape 166"/>
          <p:cNvSpPr/>
          <p:nvPr>
            <p:ph type="body" idx="1"/>
          </p:nvPr>
        </p:nvSpPr>
        <p:spPr>
          <a:prstGeom prst="rect">
            <a:avLst/>
          </a:prstGeom>
        </p:spPr>
        <p:txBody>
          <a:bodyPr/>
          <a:lstStyle/>
          <a:p>
            <a:pPr>
              <a:buBlip>
                <a:blip r:embed="rId2"/>
              </a:buBlip>
              <a:defRPr sz="1600"/>
            </a:pPr>
            <a:r>
              <a:rPr i="1" u="sng"/>
              <a:t>Cost of the trip</a:t>
            </a:r>
            <a:r>
              <a:t>: is the raw price of the service calculated only on the base of the duration of the car's usage, before discounts or additional charges are applied.</a:t>
            </a:r>
          </a:p>
          <a:p>
            <a:pPr>
              <a:buBlip>
                <a:blip r:embed="rId2"/>
              </a:buBlip>
              <a:defRPr sz="1600"/>
            </a:pPr>
            <a:r>
              <a:rPr i="1" u="sng"/>
              <a:t>Virtuousness coefficient</a:t>
            </a:r>
            <a:r>
              <a:t>: is the factor by which to multiply the cost of the trip to get the amount of the bill. Its initial value is 1.</a:t>
            </a:r>
          </a:p>
          <a:p>
            <a:pPr>
              <a:buBlip>
                <a:blip r:embed="rId2"/>
              </a:buBlip>
              <a:defRPr sz="1600"/>
            </a:pPr>
            <a:r>
              <a:rPr i="1" u="sng"/>
              <a:t>Supervisor</a:t>
            </a:r>
            <a:r>
              <a:t>: is a company employee who work at the Car hub controller.</a:t>
            </a:r>
          </a:p>
          <a:p>
            <a:pPr>
              <a:buBlip>
                <a:blip r:embed="rId2"/>
              </a:buBlip>
              <a:defRPr sz="1600"/>
            </a:pPr>
            <a:r>
              <a:rPr i="1" u="sng"/>
              <a:t>Recharge on site</a:t>
            </a:r>
            <a:r>
              <a:t>: is a company procedure: a worker is sent to recharge a low car that was parked detached from the power grid.</a:t>
            </a:r>
          </a:p>
          <a:p>
            <a:pPr>
              <a:buBlip>
                <a:blip r:embed="rId2"/>
              </a:buBlip>
              <a:defRPr sz="1600"/>
            </a:pPr>
            <a:r>
              <a:rPr i="1" u="sng"/>
              <a:t>Car recovery</a:t>
            </a:r>
            <a:r>
              <a:t>: is a company procedure: a worker is sent to retrieve a car that has been forgotten outside a safe area and park in one of these.</a:t>
            </a:r>
          </a:p>
          <a:p>
            <a:pPr>
              <a:buBlip>
                <a:blip r:embed="rId2"/>
              </a:buBlip>
              <a:defRPr sz="1600"/>
            </a:pPr>
            <a:r>
              <a:rPr i="1" u="sng"/>
              <a:t>Guest</a:t>
            </a:r>
            <a:r>
              <a:t>: is a person who is not already registered to the system.</a:t>
            </a:r>
          </a:p>
          <a:p>
            <a:pPr>
              <a:buBlip>
                <a:blip r:embed="rId2"/>
              </a:buBlip>
              <a:defRPr sz="1600"/>
            </a:pPr>
            <a:r>
              <a:rPr i="1" u="sng"/>
              <a:t>User</a:t>
            </a:r>
            <a:r>
              <a:t>: is a registered customer.</a:t>
            </a:r>
          </a:p>
        </p:txBody>
      </p:sp>
      <p:sp>
        <p:nvSpPr>
          <p:cNvPr id="167" name="Shape 167"/>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prstGeom prst="rect">
            <a:avLst/>
          </a:prstGeom>
        </p:spPr>
        <p:txBody>
          <a:bodyPr/>
          <a:lstStyle/>
          <a:p>
            <a:pPr/>
            <a:r>
              <a:t>Domain assumptions (1/2)</a:t>
            </a:r>
          </a:p>
        </p:txBody>
      </p:sp>
      <p:sp>
        <p:nvSpPr>
          <p:cNvPr id="170" name="Shape 170"/>
          <p:cNvSpPr/>
          <p:nvPr>
            <p:ph type="body" idx="1"/>
          </p:nvPr>
        </p:nvSpPr>
        <p:spPr>
          <a:prstGeom prst="rect">
            <a:avLst/>
          </a:prstGeom>
        </p:spPr>
        <p:txBody>
          <a:bodyPr/>
          <a:lstStyle/>
          <a:p>
            <a:pPr>
              <a:buBlip>
                <a:blip r:embed="rId2"/>
              </a:buBlip>
              <a:defRPr sz="1600"/>
            </a:pPr>
            <a:r>
              <a:t>The only payment methods accepted are credit cards (not prepaid).</a:t>
            </a:r>
          </a:p>
          <a:p>
            <a:pPr>
              <a:buBlip>
                <a:blip r:embed="rId2"/>
              </a:buBlip>
              <a:defRPr sz="1600"/>
            </a:pPr>
            <a:r>
              <a:t>The system continues counting the minutes of usage while the car is outside the safe areas, also if it's turned off.</a:t>
            </a:r>
          </a:p>
          <a:p>
            <a:pPr>
              <a:buBlip>
                <a:blip r:embed="rId2"/>
              </a:buBlip>
              <a:defRPr sz="1600"/>
            </a:pPr>
            <a:r>
              <a:t>A user uses a car only if the power remaining in the car's battery is sufficient for his trip.</a:t>
            </a:r>
          </a:p>
          <a:p>
            <a:pPr>
              <a:buBlip>
                <a:blip r:embed="rId2"/>
              </a:buBlip>
              <a:defRPr sz="1600"/>
            </a:pPr>
            <a:r>
              <a:t>There is a CAR HUB CONTROLLER where a </a:t>
            </a:r>
            <a:r>
              <a:rPr i="1" u="sng"/>
              <a:t>supervisor</a:t>
            </a:r>
            <a:r>
              <a:t> can monitor the status of every car and dispatch the </a:t>
            </a:r>
            <a:r>
              <a:rPr i="1" u="sng"/>
              <a:t>recharge on site</a:t>
            </a:r>
            <a:r>
              <a:t> if a car is left with less than 20% battery life remaining and it isn't connected to a power grid. The </a:t>
            </a:r>
            <a:r>
              <a:rPr i="1" u="sng"/>
              <a:t>supervisor</a:t>
            </a:r>
            <a:r>
              <a:t> is also responsible to dispatch the </a:t>
            </a:r>
            <a:r>
              <a:rPr i="1" u="sng"/>
              <a:t>car recovery </a:t>
            </a:r>
            <a:r>
              <a:t>responsible for when a car is left outside a safe area for more than 5 hours.</a:t>
            </a:r>
          </a:p>
          <a:p>
            <a:pPr>
              <a:buBlip>
                <a:blip r:embed="rId2"/>
              </a:buBlip>
              <a:defRPr sz="1600"/>
            </a:pPr>
            <a:r>
              <a:t>The cars can be recharged by the users only in the special parking areas with power grid.</a:t>
            </a:r>
          </a:p>
          <a:p>
            <a:pPr>
              <a:buBlip>
                <a:blip r:embed="rId2"/>
              </a:buBlip>
              <a:defRPr sz="1600"/>
            </a:pPr>
            <a:r>
              <a:t>Special parking areas with power grid are a subset of the predefined set of the safe areas.</a:t>
            </a:r>
          </a:p>
          <a:p>
            <a:pPr>
              <a:buBlip>
                <a:blip r:embed="rId2"/>
              </a:buBlip>
              <a:defRPr sz="1600"/>
            </a:pPr>
            <a:r>
              <a:t>When a </a:t>
            </a:r>
            <a:r>
              <a:rPr i="1" u="sng"/>
              <a:t>user</a:t>
            </a:r>
            <a:r>
              <a:t> get into a car, he actually starts using it.</a:t>
            </a:r>
          </a:p>
        </p:txBody>
      </p:sp>
      <p:sp>
        <p:nvSpPr>
          <p:cNvPr id="171" name="Shape 171"/>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title"/>
          </p:nvPr>
        </p:nvSpPr>
        <p:spPr>
          <a:prstGeom prst="rect">
            <a:avLst/>
          </a:prstGeom>
        </p:spPr>
        <p:txBody>
          <a:bodyPr/>
          <a:lstStyle/>
          <a:p>
            <a:pPr/>
            <a:r>
              <a:t>Domain assumptions (2/2)</a:t>
            </a:r>
          </a:p>
        </p:txBody>
      </p:sp>
      <p:sp>
        <p:nvSpPr>
          <p:cNvPr id="174" name="Shape 174"/>
          <p:cNvSpPr/>
          <p:nvPr>
            <p:ph type="body" idx="1"/>
          </p:nvPr>
        </p:nvSpPr>
        <p:spPr>
          <a:prstGeom prst="rect">
            <a:avLst/>
          </a:prstGeom>
        </p:spPr>
        <p:txBody>
          <a:bodyPr/>
          <a:lstStyle/>
          <a:p>
            <a:pPr>
              <a:buBlip>
                <a:blip r:embed="rId2"/>
              </a:buBlip>
              <a:defRPr sz="1600"/>
            </a:pPr>
            <a:r>
              <a:t>A </a:t>
            </a:r>
            <a:r>
              <a:rPr i="1" u="sng"/>
              <a:t>user</a:t>
            </a:r>
            <a:r>
              <a:t> finishes using the car when he leaves the car in a safe area.</a:t>
            </a:r>
          </a:p>
          <a:p>
            <a:pPr>
              <a:buBlip>
                <a:blip r:embed="rId2"/>
              </a:buBlip>
              <a:defRPr sz="1600"/>
            </a:pPr>
            <a:r>
              <a:rPr i="1" u="sng"/>
              <a:t>Users</a:t>
            </a:r>
            <a:r>
              <a:t> are not permitted to delete a reservation.</a:t>
            </a:r>
          </a:p>
          <a:p>
            <a:pPr>
              <a:buBlip>
                <a:blip r:embed="rId2"/>
              </a:buBlip>
              <a:defRPr sz="1600"/>
            </a:pPr>
            <a:r>
              <a:t>When users get in or exit a car, they close the car's door.</a:t>
            </a:r>
          </a:p>
          <a:p>
            <a:pPr>
              <a:buBlip>
                <a:blip r:embed="rId2"/>
              </a:buBlip>
              <a:defRPr sz="1600"/>
            </a:pPr>
            <a:r>
              <a:t>Users do not leave the car without turning it off.</a:t>
            </a:r>
          </a:p>
          <a:p>
            <a:pPr>
              <a:buBlip>
                <a:blip r:embed="rId2"/>
              </a:buBlip>
              <a:defRPr sz="1600"/>
            </a:pPr>
            <a:r>
              <a:t>The passengers counted to obtain the 10% discount are them who are present in the car at the time of the first ignition.</a:t>
            </a:r>
          </a:p>
          <a:p>
            <a:pPr>
              <a:buBlip>
                <a:blip r:embed="rId2"/>
              </a:buBlip>
              <a:defRPr sz="1600"/>
            </a:pPr>
            <a:r>
              <a:t>The screens on the car show the same infos showed on the </a:t>
            </a:r>
            <a:r>
              <a:rPr i="1" u="sng"/>
              <a:t>myReservation</a:t>
            </a:r>
            <a:r>
              <a:t> page of the users' app (duration of the trip, current </a:t>
            </a:r>
            <a:r>
              <a:rPr i="1" u="sng"/>
              <a:t>cost of the trip</a:t>
            </a:r>
            <a:r>
              <a:t>), and a map with the suggested route to take (if the user selected the </a:t>
            </a:r>
            <a:r>
              <a:rPr i="1" u="sng"/>
              <a:t>money saving</a:t>
            </a:r>
            <a:r>
              <a:t> option).</a:t>
            </a:r>
          </a:p>
        </p:txBody>
      </p:sp>
      <p:sp>
        <p:nvSpPr>
          <p:cNvPr id="175" name="Shape 175"/>
          <p:cNvSpPr/>
          <p:nvPr>
            <p:ph type="sldNum" sz="quarter" idx="2"/>
          </p:nvPr>
        </p:nvSpPr>
        <p:spPr>
          <a:xfrm>
            <a:off x="4479969" y="6337300"/>
            <a:ext cx="184062" cy="2692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